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76" r:id="rId3"/>
    <p:sldId id="257" r:id="rId4"/>
    <p:sldId id="258" r:id="rId5"/>
    <p:sldId id="293" r:id="rId6"/>
    <p:sldId id="296" r:id="rId7"/>
    <p:sldId id="286" r:id="rId8"/>
    <p:sldId id="298" r:id="rId9"/>
    <p:sldId id="299" r:id="rId10"/>
    <p:sldId id="308" r:id="rId11"/>
    <p:sldId id="310" r:id="rId12"/>
    <p:sldId id="31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40" d="100"/>
          <a:sy n="40" d="100"/>
        </p:scale>
        <p:origin x="-1308" y="-6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Text, and Content">
    <p:spTree>
      <p:nvGrpSpPr>
        <p:cNvPr id="1" name=""/>
        <p:cNvGrpSpPr/>
        <p:nvPr/>
      </p:nvGrpSpPr>
      <p:grpSpPr>
        <a:xfrm>
          <a:off x="0" y="0"/>
          <a:ext cx="0" cy="0"/>
          <a:chOff x="0" y="0"/>
          <a:chExt cx="0" cy="0"/>
        </a:xfrm>
      </p:grpSpPr>
      <p:sp>
        <p:nvSpPr>
          <p:cNvPr id="4" name="Text Box 16"/>
          <p:cNvSpPr txBox="1">
            <a:spLocks noChangeArrowheads="1"/>
          </p:cNvSpPr>
          <p:nvPr userDrawn="1"/>
        </p:nvSpPr>
        <p:spPr bwMode="auto">
          <a:xfrm>
            <a:off x="152400" y="6553200"/>
            <a:ext cx="393700" cy="307975"/>
          </a:xfrm>
          <a:prstGeom prst="rect">
            <a:avLst/>
          </a:prstGeom>
          <a:noFill/>
          <a:ln w="9525">
            <a:noFill/>
            <a:miter lim="800000"/>
            <a:headEnd/>
            <a:tailEnd/>
          </a:ln>
          <a:effectLst/>
        </p:spPr>
        <p:txBody>
          <a:bodyPr wrap="none">
            <a:spAutoFit/>
          </a:bodyPr>
          <a:lstStyle/>
          <a:p>
            <a:pPr fontAlgn="base">
              <a:spcBef>
                <a:spcPct val="0"/>
              </a:spcBef>
              <a:spcAft>
                <a:spcPct val="0"/>
              </a:spcAft>
            </a:pPr>
            <a:fld id="{156C52E5-3F29-4EAE-910E-A9B0F95FD504}" type="slidenum">
              <a:rPr lang="zh-CN" altLang="en-US" sz="1400" smtClean="0">
                <a:solidFill>
                  <a:srgbClr val="FF0066"/>
                </a:solidFill>
                <a:latin typeface="Times New Roman" pitchFamily="18" charset="0"/>
                <a:ea typeface="宋体" pitchFamily="2" charset="-122"/>
                <a:cs typeface="Arial" charset="0"/>
              </a:rPr>
              <a:pPr fontAlgn="base">
                <a:spcBef>
                  <a:spcPct val="0"/>
                </a:spcBef>
                <a:spcAft>
                  <a:spcPct val="0"/>
                </a:spcAft>
              </a:pPr>
              <a:t>‹#›</a:t>
            </a:fld>
            <a:endParaRPr lang="en-US" altLang="zh-CN" sz="1400" smtClean="0">
              <a:solidFill>
                <a:srgbClr val="FF0066"/>
              </a:solidFill>
              <a:latin typeface="Times New Roman" pitchFamily="18" charset="0"/>
              <a:ea typeface="宋体" pitchFamily="2" charset="-122"/>
              <a:cs typeface="Arial" charset="0"/>
            </a:endParaRPr>
          </a:p>
        </p:txBody>
      </p:sp>
      <p:pic>
        <p:nvPicPr>
          <p:cNvPr id="5" name="Picture 65"/>
          <p:cNvPicPr preferRelativeResize="0">
            <a:picLocks noChangeArrowheads="1"/>
          </p:cNvPicPr>
          <p:nvPr userDrawn="1"/>
        </p:nvPicPr>
        <p:blipFill>
          <a:blip r:embed="rId4" cstate="print">
            <a:grayscl/>
            <a:biLevel thresh="50000"/>
          </a:blip>
          <a:srcRect/>
          <a:stretch>
            <a:fillRect/>
          </a:stretch>
        </p:blipFill>
        <p:spPr bwMode="auto">
          <a:xfrm>
            <a:off x="231775" y="230188"/>
            <a:ext cx="8912225" cy="6627812"/>
          </a:xfrm>
          <a:prstGeom prst="rect">
            <a:avLst/>
          </a:prstGeom>
          <a:noFill/>
          <a:ln w="12700" cap="sq">
            <a:noFill/>
            <a:miter lim="800000"/>
            <a:headEnd type="none" w="sm" len="sm"/>
            <a:tailEnd type="none" w="sm" len="sm"/>
          </a:ln>
        </p:spPr>
      </p:pic>
      <p:sp>
        <p:nvSpPr>
          <p:cNvPr id="6" name="AutoShape 75" descr="data:image/jpeg;base64,/9j/4AAQSkZJRgABAQAAAQABAAD/2wCEAAkGBhQQEBQUExISFRUWFhgUEhUQFhQYFhUZHBQVFBkXFRgXHCYgFxklGRcUHy8gIycqLCwsFR8xNTAqNSYsLCkBCQoKDgwOGg8PGjUiHyMqLDUyMjUvKjI1NTUsLCwsLDU1NTE1NSwpLiwvLCwyLCw1LywvNCwsKS00LywsLCwsLP/AABEIAGkBkAMBIgACEQEDEQH/xAAcAAEAAgIDAQAAAAAAAAAAAAAABgcEBQEDCAL/xABXEAABAwIBBQkJCwgIBAcAAAABAAIDBBEFBgcSITETFkFRYXGSlNEXIlNUVYGTs9IUFTI0NVJzdJGhsgg2QmJyorHhIzNlgqO00+IYJGPwJURkg8HCxP/EABoBAQADAQEBAAAAAAAAAAAAAAADBAUBAgb/xAA2EQACAQMBAwYNBQEAAAAAAAAAAQIDBBESkdHSEzFRUoGhBRQhIjJTYXGSorHB8GNygrLCVP/aAAwDAQACEQMRAD8AvFERAFwXjjSy0lZkZSzPc+SMuc43JL39upe4KDfnvHuWfujxNzS8xZ7cfZm60xxppjjUf7n9F4H9+TtXy/IKiAuYbAbSXv1feptFv1n8K4iLVW6q2vcSLTHGohlpFW1F4YI7Rfpv02AycgudTf48yieJYnh7JC2Kj3Ro1aZmkaHHh0RY6uVYvv1R+Tx1iT2VsW3g6dOSqJN9GVHjMqvfwmnTbS9zfCfW8Ct8EPSM7Vz3Pq3wI6bO1cR49SNIc2gsQbgipkuDyd6t+M7B8VHpT7C0qlW/XoQT9+F/plCFOyfpya2v/KNF3Pq3wI6bO1bHAcnMRo5Q+OIW2PYZGWeOI69vEeBZndZPio9KfYTusnxUelPsKCcvCM4uMqcWn7uImhGxhJSjUaa9+4sGB5LQS0tJFy02uOQ21Ltuq57rJ8VHpf8AYprgeOR1cQkjPI5p+Ew8Tl8/Xsq9BaqkcLsNuhd0az0wllmxREVMthERAEREAREQBERAEREAREQBERAEREAREQBERAEREAREQBERAEREAREQBERAEREAWJidRIyMmGISPvYNLg0c5J4FzNiMUZs+WNp4nPaD9hK6/fmDw8PpGdqkjGWU9Odp4lJYxnBqvfTEPEousD2U99MQ8Si6wPZW29+YPDw+kZ2p78weHh9IztVjX+kvm3kGn9R/LuNQcWrx/wCSh6wPZWJWYnVTMLJKOncx3wgaptjz2CxssJZaoblDPSti/TLp2hz+Q22NHFwqI7yZPD0Xpm9i1La3pSipz0xf8uIzq9epGWmGZL+O4kXvV/ZlH1oLn3q/syj60FHN5Mnh6L0zexN5Mnh6L0zexXtFP1q+fiKeufq/68JI/er+zKPrQT3q/syj60FHN5Mnh6L0zexN5Mnh6L0zexNFP1q+fiGufq/68JNsKwGme07vR08TgdWjKHgjnBFjyLO3r4f4GDpfzVd7yZPD0Xpm9i+o8hZXGzZqRxOwNmaSeYAKvO3g3nxhrb92TRrySxyGdm4sPevh/gYOl/NZWHYZSU7i6ERMJFiWu2jl1qvO5fV/9Dpn2U7l9X/0OmfZUMrejJYdzlfntJlXqxeVb/mwtaOYO+C4HmIP8F2KuMAyQr6KXTjMNtj2F50XjiPe6jxHgVisJsLix4Rtssm5oQpSxCakjSt60qkczi4s+kRFVLJwSqqy6z7w0cjoKWMVErCWve4kRMcNRAtrkIOo2sOVTXODiTqbC6uWM2e2F2iRtaT3ocOUaV/MvJ+AUTZ6uCKR2iySaNj3cTXPDSb8GooCczflAYm43HuZo4mxG37zifvW/wAmvyi5A8NrYGOYdRkprtc3lLHEh3mI86uOhyWpYIhFHTQNYBbR3Npv+0SLuPKVS+czMzO+t3TDqUGF7A57WPjY1klyHBoc4WBGidWrWUBe2H4hHURMlieHxvaHMc3YQdh/kqRyqz8VlJW1EDIKVzYpXxtL2y6RANhe0gF/MpzmbwOroqB0FZGYy2ZxiBc13eOa06i0kAaemvPmcX5WrfrEn4igJt/xHV3i9H0Zv9VP+I6u8Xo+jN/qKf5u8gMPnwukllo4HyPiDnuc25cbnWVI+5hhniFN0EBj5rssZcVoTPMyNjhK6O0QcG2AaQe+JN9fGqtxT8oOuinljbBRkMkewEtmvZry0X/pdtgrzwjBIKOPc6eJkTNIu0YxYXNrnn1BePMofjdR9NL6xyA9iYJWmelglcAHSRRyODb2Bcxrja5JtcqssrM4WJsxiSgoYqeQhrXMEje+P9GHuu4vaOEqxck/iFJ9Xh9UxVlF+ezvof8A8oQGQMdyn8RpD0P9ZG54ayhe1uLYa6FrjYSwX0fMCXB3HYPvyK21pcssLjqaCpjlALTE899+iQ0ua4cRBAN+RAbDDsSjqImSxPD45AHMc3YQf+9iylVH5O1Y52GzNcbtjnOhfgDo2PIHJe586k+J52sMp3lj6xhcDYiIPkA53MBH3oCYItHk/lrR4hcUtTHIRrLRdrwOPQcAbctln4pi8VLGZZ5WRRggF8hsASbAX5UBmoo7jWX9DRxxvnqY2iVofFo3c57Tsc1rQTo8uxYz86GHNp4qh1SGxSl7YnOZL3xYQHCwaSLXG3jQEq0lyqKyXzi0rMer6ierPud7NCne8SubbTjOi1tiWjUeAK3sIyqpqundUQzNfCzS05LOaG6I0nX0wDqGtAbdFqGZW0hpzUiph3AEtMumNAHivx8i0MGePCnv0BWMBvYF7JWt6RbYDlNkBNUXxDMHtDmuDmkXa5pBBB2EEbQvmpqWxtc97msa0Xc55DWgcZJ1AIDtRQqfPJhTH6JrGngJYyVzekG2PmupLg2PQVke6U80crOExuBseJw2tPIUBsEWNiGIR08bpZXtjjYLve82a0XtrPOQtRieXtDTQMnkqohHJfcnNJcZLGx0GtBLgDqvZASBFqMmsqqfEYjLTSF7GuLCS1ze+ABtZwHAQtugNXUZNU0jy99PE5ztbnOaCT5yvjelR+Kw9ALGqIsQ0zuclIWX73TZIHW5bOsvjc8T+fQ9GX2lejymPJVW1lN6M+Wn3IyzklR+KwdAKA5QY1TwVD4o8Pp7M1EzMIcTxgDY3iUy3PE/n0PRl7Vi1ODVspvI3DXm1rvikJtxXJVu2qKnPNWepfuZWuIOccU46X+1EF30R+IUXRd2pvoj8Qoui7tUknYY3Fj3YK1w1FrmEEc4JXxug8JgnRPatZVaTWVD5pGY6dRc8+5Ee30R+IUXRd2pvoj8Qoui7tUh3QeEwTontTdB4TBOie1d5Sn1H8UhoqddbER7fRH4hRdF3am+iPxCi6Lu1SHdB4TBOie1N0HhME6J7U5Sn1H8UhoqddbER7fRH4hRdF3avpmVbAQRQ0YINwQ1wIPGDdb/AHQeEwTontX3BIzSGnLgobfvtFl3W5AXbVx1KePQe2R1U6nXWxGF3Vp/Awfv9qd1WfwMH7/apX7owv51F/hLn3ThfzqL/CVDlLb/AJn3lzk7j167iJ91WfwMH7/andWn8DD9r+1Ss1OGfOov8JbSLAqYgObBAQdYIY3zEal4lcWkfSt2j1Gjcy9Gsmd2FV+7wsk0XM0wDovFiFmLgBcrDbTfkNhJpeUwsYwtlVBLBIDoSsdG622zha45Rt8y8qZZ5uKvC5CJY3Piv3k8YJjcOC5/Qd+qfNdemctMsI8KpvdErJHt02stFa93XsdZAtqUcyUzxUuKVTaVkMzXPa43lDNGzWlxBsTfUFw6UpgGeDEqMBrajdWDUGVLRIObS1OA86sHJ/8AKOa4htZTaHHJTEkDlMbtduZxVgYzmrw2quX0kbXH9KG8TufvLA+cKgs6+b9mEVEbYpHPilaXMEltNpa6xaSAA4axY2CA9O4Ti0VVC2aCRskbxdrm7D/8g8YOsLyXnG+Vq36xJ+Iq0fybMQeRWQkkxt3KRo4GudptdbnDW9FVdnF+Vq36xJ+IoDZYTnexGkgjgimY2ONuiwGKIkDlJFysvu6Yr4eP0MXsq7c2WEQvwijc6GFxMIuXRsJOs7SRrUn94qfxeD0UfYgNVm7xmSswymnmcHSSNJeQA0EiRzdg1DUAvKOUPxuo+ml9Y5ezoYGsaGsa1rRsDQABzALxjlD8bqPppfWOQHrzJP4hSfV4fVMVNZT5Tx4blZJUTNe5jYg0iMAuu6nDRqJHGrlyT+IUn1eH1TFV+5B2Wrg4Agw7HAEfFhxoDZH8oig8DV9BntrUY7nDrcbidS4bQzsZKNCWeXUA06nDS+AwEaibk2vYK4xh8Y2Rx+Zrexd4agKuq829VTYGKCicwzSv0quQuLA4EHSDTa9tTGcoB41Isms19DRwMjNNDK8NG6SSsD3PdbWbuvYXvYDYF0Z0MvzhUEYiYJKmdxZAw3IFrXcQNZ1uaAOEnkUYo832NVgElXi0kBdr3KC/eX4CGFrQeQXQGuzu5NRYTJSYjRMED2zaL2x6mOOiXg6I1C4a9pA1EOUvz399gc5/WiI9K1VpnZyCmw+kjklxKoqg6YMEcwcADucjtIXe7Xqt/eVk56fkGb/2fWMQGszWZvYZqOKsrWNqJ5WN3PdgHNiiaNCNrWnV8FoN+X7Z7PkhRyMbG6kpyxhc5jDGzRaXW0i0WsCbC/MsfN/8lUX1aL8AUgKApDIzJqlkyjxOF9NC6KNp3ONzGljO/iHejYNp+1WnX4PDTUFRHDEyJhilJbG0NFzG65sOFV9kH+dGLfsn1kSs3KD4pUfQyercgKPzLZGjEoi+rJkpaeQiCA6mOleA573gfCs3QHn5NdsYvm0w+piMbqSFlxZr4WNY9nEWuaNvPqUa/J7H/hB+sSfhYrNQFT5kK2SCSuw2V+l7kl/oifmlzmOA4hcNdb9crByxkkx3GxhjZHMpKcadVofpkaJdzkFzWC+wklZWbf8AOLGOc+tCieT2D11TjWKNo6wUsrZZS8uBJewzuAA1HZ3v2hAXJSZvMOii3NtFT6Nrd+xrnHnc65J5bqtMscDGTddT19FpNppX7lUwAkt+cQL8BaHEX+C5vEbLdbx8e8ss6J9hYGN5qcYrYtyqMVilj0g7Rc11ri9jqbylATbOg4PwSsINwYdIEcIu0gqD5nsgYqqkjrK1onNjFSxy644omOOvR2El5edeznKl2XFE6DJ2eJ7g50dI2Nzhezi1rGki/ASF35ofkSj/AGHetegJPh+FxU7S2GKOJpOkWxNa0E2AvYcNgPsWUiIDiyxMQxSKnAdLI1gJsC82F+K6zF8SwteLOaHDicAR9hXY4z53MclnHkNRvxo/Goekm/Gj8ah6QWw964fAxdBvYnvXD4GLoN7FYzb9Etq3EOK3Stj3kOyqdQVrQfdcDJW/BfpbR81w4R/BRXezT+UqX7+1W371w+Bi6DexYuJYQDG4QsgZJ+iXxNc2/ERxHjWhb+EeRiqcG0vbjcUa9jyrc5JN9u8q7ezT+UqX7+1N7NP5Spfv7V3VuVVTDI6OSGma9psQYG/dxjlXRv3m8HS+gat5K6ksp98eExm7ZPDXdLec72afylS/f2pvZp/KVL9/auN+83g6X0DU37zeDpfQNXdN3098eE5qtej67zPw/N+Ki5hrIZANRLGuIB4r3WZ3KJfGI+g7tWqiziVTBZogaNtmxAD7iuzulVnHF6P+aryh4Rz5sljs3E0ZWGPOi+/ebHuUS+MR9B3ancol8Yj6Du1a7ulVnHF6P+anuSktXJHulUWAOHeRtZZwHznG/DxKpc1r+2jqqTXduLNCjZV5aYQffvNPk9m3bBLukz2y6OtjQCG343X224ApsEsuVg17ipXlqqPJtUaEKMdMFgIiKAmI5nByX98sPmpwQHuAdETsD2nSbfiB2edeV4JKnC6xrtF0NRC+4DxrBGrWD8JpFxxEFey1rcXydpqsWqKeKUDZurGuI5iRceZAUxF+UpKGWdQxl9tZbK4NJ49EtJHNc86rrKPKKrxusDnML5CAyKKBpIaL30Wt1k6ySSeNejO5BhV7+4Y+lLb7NOykGEZOU1ILU9PDFfbubGtJ5ztKAi2aTII4VRkS23eYh81rEMAFmRgjba5JOy7ivPWcX5WrfrEn4ivYC1FRkjRyOc99HTOc43c50UZLidpJI1lAecMEz019HTxwRbhoRN0GaUdzbXtOlrWd/wAQOJ/+m9F/uV/byaDxGl9DH2JvJoPEaX0MfYgIzmey2qMVpppKjc9JkoY3c26ItoNdr1nXclebMoPjdR9NL6xy9kYdhENMC2CGOIE3cImNaCbWuQ0azZYL8jKFxJNFSkkkkmGMkkm5J1caA+sk/iFJ9Xh9UxVlF+ezvoT/AJUK4YYWsaGtAa1oDWhosAALAAcAssUYLBu+77jFu1rbroN3S1tG2la9rakBmoiICoc+VDJFNQYgxhkZTSDdQOC0jJGk8QOi5t+A241MMPzq4ZNEJBWwsuLlkztCRvIWnWTzXClcsIe0tcA5pFiHAEEcIIO0KLuzWYWX6fuGC/EAQ3oA6P3ICn88mWBxRjH07XGigk0N2cC0SzPaTZgdrIa1h5e+PGFZGed18BmI4dx9YxTOoyfppImwvp4XRNN2RujaWNOsXa21htP2rvrMMimj3KSKN8ervHtBbq2d6dWqwQGozf8AyVRfVovwBb8r4p6dsbGsY1rWtAa1rQAGgagABsC7EBSeEY7Dh2VOIGqeImzNsx79TdZikbc8AIB18YVnVWOwVdFUup5o5Wtjla50Tg5oduRNrjVexH2rtx7I6jriDU00UpaLNc4WcBxBzSDbkuu3B8maajhdDTwMjjcSXsFyHEgNJdpE31ADXxICDfk9/JB+sSfwYrNWLh2FxUzNCGKOJlydGJoa252mw4VlICo8235xYxzn1qxctoJcDxkYrHG6SmnGhVBn6JIAdfivoteCdVwQrapsHgikfLHDGyST+sexjQ5+u/fEC518ayZoGvaWuaHNIs5rgCCOIg7QgIrQ51cMmj0xWwNFrlsrtB45C11jfmuoHlJlTJlBWw0WHOlbTxv3SpqWabNWzVsOiATYH4TiNVgp7LmpwtztI0MN/wBXSa3og2+5SDDMIhpmaEEUcTPmxNDRzm20oCPZzYw3BawDYICBw6gWgLrzQ/IlH+w71r1K6ujZKxzJGNexws5rwC1w4iDtSjomQsbHExrGN1NYwBrRrvqA1DWSgO5ERAEREBwQtBPhVcXHQrWBt+9DoGEgcRI2qQIpKdR0+ZLtSf1I501Pnz2Nr6Eb96cQ8ej6uztT3pxDx6Pq7O1SRFL41Poj8MdxH4vHpfxS3kYdgdcdtbCeemYtLWYi+F7mSYlA17dRBo/9utWCtFlNklHXNFzoSN+DI0XNuFpHCP4Kxb3UdeKqSXsjHcQV7eWnNLOfbKW8i8WOjSGlicGjfXo0ljbku1SAZY0Hho+g72Fou5KPGT6Me0nclHjJ9GPaV+ovB9TnqPsSX0iUoO9hzU12tv6s32/Kg8NH0H+ym/PD/Cx+jf7K0PclHjJ9GPaWzwDNzFTS7o95lI+AHNADT861zc8XEoJ07CMW41JN9H4ieE71ySlCKX57SURRscAQ1tiLi7bH7CLhdwSy5WMzUSwEREOhERALpda3KDD5p4HMp6g00hIIlaxryADcjRdq1jUop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26LQZLYJVUxk91V7qvS0dDSiZHudtLStobb3HRW/QBERAEREAREQBERAEREAREQBERAEREAREQHzJIGgkkAAXJOoAcJJ4lD3Zz4Xkmnpa+qjaSDNSU+lFq1HRc5zdPnaCFxnXlcaFsLXFvuqogpXObtDZJAHfaAR51LKOjZDGyONoaxjQ1jWiwaALADzIDWYbldT1NK+pieXRxh5kGiQ9hY0ucxzDra4AbCuclcq4MSg3anLi0OLCHt0XNIANiL6tRB5isXG8EhgpsQljZovnhkfMQXd+4QvaHWJsDbiAvwqHZCONFLQO2Q4jRwsdxNqYYhonkL4rjlLORAWlI8NBJIAGsk7AOMrR5L5Z0+IxySU5eWRvLHF7S250Q67RwixCwM4VU50MdFG4iWuk3AEbWRW0p5PNHcc7wsPIOnbG/FWMAa1lWWMaNga2mhaAPMAgN3kllnT4pE6SnLrMdoOEjdFwNg4G19hB1Hn4lvSVT+b5xomYXU7IayH3HUcAErZJH07zykacd+ZTnODib46TcYTaoqnilg/VL7hz9XA1mm6/IgMrJnLSnxF07acuduDgx7nNs030rFhv3zTonWs3A8djrIzJFpaIkkiOmLHSjeWO4TquFE83+Hsp8QxOGMWZF7jjYORtMWjz8J5SVmZrPiUn1ur/zD0BMUREAREQBERAEREAREQBERAEREAREQBERAEREAREQBERAEREAREQBERAEREAREQBERAEREAREQEZziYHJV0LmwWM8T2VEAPC+N4eG+exHnXXhOcqhmh031EcD2j+mhqHCOSJ36TXNdY6jfWNqlD9i8+Z7/AJZp+Zn4wgLQGUzq+ixCRsWjTCKVtLK7SBqBuL9N4aQLMvYA8OtYEeCOq8nKURap4qeCopiNoljaHstz2Lf7ymsvxZ30R/AVxgnxaH6Nn4QgIXkBXnFquTEnNLY44m0tMx3A4gSVDh/fIYDxNKz8i/67GPrr/wDLxLe5K/Fx+3J6xy5wj4VV9MfVsQEMyXwD3dkvBADZ5hLoXbNGVsr3xuB4O+A18pXzkJiUmMVjayVha2jhFO1jhb/mnge6HgcFg0N/vBTfJj4pD+z/APYr4yd+DL9PN+NAaPJL5Xxj9ul9Q5feaw/8lJ9bq/8AMPW5wz41Vc8X4CmTP9SfppvWvQG4REQBERAEREAREQBERAEREAREQBERAEREAREQBERAf//Z"/>
          <p:cNvSpPr>
            <a:spLocks noChangeAspect="1" noChangeArrowheads="1"/>
          </p:cNvSpPr>
          <p:nvPr userDrawn="1"/>
        </p:nvSpPr>
        <p:spPr bwMode="auto">
          <a:xfrm>
            <a:off x="155575" y="-144463"/>
            <a:ext cx="304800" cy="304801"/>
          </a:xfrm>
          <a:prstGeom prst="rect">
            <a:avLst/>
          </a:prstGeom>
          <a:noFill/>
        </p:spPr>
        <p:txBody>
          <a:bodyPr/>
          <a:lstStyle/>
          <a:p>
            <a:pPr fontAlgn="base">
              <a:spcBef>
                <a:spcPct val="0"/>
              </a:spcBef>
              <a:spcAft>
                <a:spcPct val="0"/>
              </a:spcAft>
            </a:pPr>
            <a:endParaRPr lang="nl-NL" sz="2400" smtClean="0">
              <a:solidFill>
                <a:prstClr val="black"/>
              </a:solidFill>
              <a:latin typeface="Times New Roman" pitchFamily="18" charset="0"/>
              <a:cs typeface="Arial" charset="0"/>
            </a:endParaRPr>
          </a:p>
        </p:txBody>
      </p:sp>
      <p:sp>
        <p:nvSpPr>
          <p:cNvPr id="7" name="AutoShape 77" descr="data:image/jpeg;base64,/9j/4AAQSkZJRgABAQAAAQABAAD/2wCEAAkGBhQQEBQUExISFRUWFhgUEhUQFhQYFhUZHBQVFBkXFRgXHCYgFxklGRcUHy8gIycqLCwsFR8xNTAqNSYsLCkBCQoKDgwOGg8PGjUiHyMqLDUyMjUvKjI1NTUsLCwsLDU1NTE1NSwpLiwvLCwyLCw1LywvNCwsKS00LywsLCwsLP/AABEIAGkBkAMBIgACEQEDEQH/xAAcAAEAAgIDAQAAAAAAAAAAAAAABgcEBQEDCAL/xABXEAABAwIBBQkJCwgIBAcAAAABAAIDBBEFBgcSITETFkFRYXGSlNEXIlNUVYGTs9IUFTI0NVJzdJGhsgg2QmJyorHhIzNlgqO00+IYJGPwJURkg8HCxP/EABoBAQADAQEBAAAAAAAAAAAAAAADBAUBAgb/xAA2EQACAQMBAwYNBQEAAAAAAAAAAQIDBBESkdHSEzFRUoGhBRQhIjJTYXGSorHB8GNygrLCVP/aAAwDAQACEQMRAD8AvFERAFwXjjSy0lZkZSzPc+SMuc43JL39upe4KDfnvHuWfujxNzS8xZ7cfZm60xxppjjUf7n9F4H9+TtXy/IKiAuYbAbSXv1feptFv1n8K4iLVW6q2vcSLTHGohlpFW1F4YI7Rfpv02AycgudTf48yieJYnh7JC2Kj3Ro1aZmkaHHh0RY6uVYvv1R+Tx1iT2VsW3g6dOSqJN9GVHjMqvfwmnTbS9zfCfW8Ct8EPSM7Vz3Pq3wI6bO1cR49SNIc2gsQbgipkuDyd6t+M7B8VHpT7C0qlW/XoQT9+F/plCFOyfpya2v/KNF3Pq3wI6bO1bHAcnMRo5Q+OIW2PYZGWeOI69vEeBZndZPio9KfYTusnxUelPsKCcvCM4uMqcWn7uImhGxhJSjUaa9+4sGB5LQS0tJFy02uOQ21Ltuq57rJ8VHpf8AYprgeOR1cQkjPI5p+Ew8Tl8/Xsq9BaqkcLsNuhd0az0wllmxREVMthERAEREAREQBERAEREAREQBERAEREAREQBERAEREAREQBERAEREAREQBERAEREAWJidRIyMmGISPvYNLg0c5J4FzNiMUZs+WNp4nPaD9hK6/fmDw8PpGdqkjGWU9Odp4lJYxnBqvfTEPEousD2U99MQ8Si6wPZW29+YPDw+kZ2p78weHh9IztVjX+kvm3kGn9R/LuNQcWrx/wCSh6wPZWJWYnVTMLJKOncx3wgaptjz2CxssJZaoblDPSti/TLp2hz+Q22NHFwqI7yZPD0Xpm9i1La3pSipz0xf8uIzq9epGWmGZL+O4kXvV/ZlH1oLn3q/syj60FHN5Mnh6L0zexN5Mnh6L0zexXtFP1q+fiKeufq/68JI/er+zKPrQT3q/syj60FHN5Mnh6L0zexN5Mnh6L0zexNFP1q+fiGufq/68JNsKwGme07vR08TgdWjKHgjnBFjyLO3r4f4GDpfzVd7yZPD0Xpm9i+o8hZXGzZqRxOwNmaSeYAKvO3g3nxhrb92TRrySxyGdm4sPevh/gYOl/NZWHYZSU7i6ERMJFiWu2jl1qvO5fV/9Dpn2U7l9X/0OmfZUMrejJYdzlfntJlXqxeVb/mwtaOYO+C4HmIP8F2KuMAyQr6KXTjMNtj2F50XjiPe6jxHgVisJsLix4Rtssm5oQpSxCakjSt60qkczi4s+kRFVLJwSqqy6z7w0cjoKWMVErCWve4kRMcNRAtrkIOo2sOVTXODiTqbC6uWM2e2F2iRtaT3ocOUaV/MvJ+AUTZ6uCKR2iySaNj3cTXPDSb8GooCczflAYm43HuZo4mxG37zifvW/wAmvyi5A8NrYGOYdRkprtc3lLHEh3mI86uOhyWpYIhFHTQNYBbR3Npv+0SLuPKVS+czMzO+t3TDqUGF7A57WPjY1klyHBoc4WBGidWrWUBe2H4hHURMlieHxvaHMc3YQdh/kqRyqz8VlJW1EDIKVzYpXxtL2y6RANhe0gF/MpzmbwOroqB0FZGYy2ZxiBc13eOa06i0kAaemvPmcX5WrfrEn4igJt/xHV3i9H0Zv9VP+I6u8Xo+jN/qKf5u8gMPnwukllo4HyPiDnuc25cbnWVI+5hhniFN0EBj5rssZcVoTPMyNjhK6O0QcG2AaQe+JN9fGqtxT8oOuinljbBRkMkewEtmvZry0X/pdtgrzwjBIKOPc6eJkTNIu0YxYXNrnn1BePMofjdR9NL6xyA9iYJWmelglcAHSRRyODb2Bcxrja5JtcqssrM4WJsxiSgoYqeQhrXMEje+P9GHuu4vaOEqxck/iFJ9Xh9UxVlF+ezvof8A8oQGQMdyn8RpD0P9ZG54ayhe1uLYa6FrjYSwX0fMCXB3HYPvyK21pcssLjqaCpjlALTE899+iQ0ua4cRBAN+RAbDDsSjqImSxPD45AHMc3YQf+9iylVH5O1Y52GzNcbtjnOhfgDo2PIHJe586k+J52sMp3lj6xhcDYiIPkA53MBH3oCYItHk/lrR4hcUtTHIRrLRdrwOPQcAbctln4pi8VLGZZ5WRRggF8hsASbAX5UBmoo7jWX9DRxxvnqY2iVofFo3c57Tsc1rQTo8uxYz86GHNp4qh1SGxSl7YnOZL3xYQHCwaSLXG3jQEq0lyqKyXzi0rMer6ierPud7NCne8SubbTjOi1tiWjUeAK3sIyqpqundUQzNfCzS05LOaG6I0nX0wDqGtAbdFqGZW0hpzUiph3AEtMumNAHivx8i0MGePCnv0BWMBvYF7JWt6RbYDlNkBNUXxDMHtDmuDmkXa5pBBB2EEbQvmpqWxtc97msa0Xc55DWgcZJ1AIDtRQqfPJhTH6JrGngJYyVzekG2PmupLg2PQVke6U80crOExuBseJw2tPIUBsEWNiGIR08bpZXtjjYLve82a0XtrPOQtRieXtDTQMnkqohHJfcnNJcZLGx0GtBLgDqvZASBFqMmsqqfEYjLTSF7GuLCS1ze+ABtZwHAQtugNXUZNU0jy99PE5ztbnOaCT5yvjelR+Kw9ALGqIsQ0zuclIWX73TZIHW5bOsvjc8T+fQ9GX2lejymPJVW1lN6M+Wn3IyzklR+KwdAKA5QY1TwVD4o8Pp7M1EzMIcTxgDY3iUy3PE/n0PRl7Vi1ODVspvI3DXm1rvikJtxXJVu2qKnPNWepfuZWuIOccU46X+1EF30R+IUXRd2pvoj8Qoui7tUknYY3Fj3YK1w1FrmEEc4JXxug8JgnRPatZVaTWVD5pGY6dRc8+5Ee30R+IUXRd2pvoj8Qoui7tUh3QeEwTontTdB4TBOie1d5Sn1H8UhoqddbER7fRH4hRdF3am+iPxCi6Lu1SHdB4TBOie1N0HhME6J7U5Sn1H8UhoqddbER7fRH4hRdF3avpmVbAQRQ0YINwQ1wIPGDdb/AHQeEwTontX3BIzSGnLgobfvtFl3W5AXbVx1KePQe2R1U6nXWxGF3Vp/Awfv9qd1WfwMH7/apX7owv51F/hLn3ThfzqL/CVDlLb/AJn3lzk7j167iJ91WfwMH7/andWn8DD9r+1Ss1OGfOov8JbSLAqYgObBAQdYIY3zEal4lcWkfSt2j1Gjcy9Gsmd2FV+7wsk0XM0wDovFiFmLgBcrDbTfkNhJpeUwsYwtlVBLBIDoSsdG622zha45Rt8y8qZZ5uKvC5CJY3Piv3k8YJjcOC5/Qd+qfNdemctMsI8KpvdErJHt02stFa93XsdZAtqUcyUzxUuKVTaVkMzXPa43lDNGzWlxBsTfUFw6UpgGeDEqMBrajdWDUGVLRIObS1OA86sHJ/8AKOa4htZTaHHJTEkDlMbtduZxVgYzmrw2quX0kbXH9KG8TufvLA+cKgs6+b9mEVEbYpHPilaXMEltNpa6xaSAA4axY2CA9O4Ti0VVC2aCRskbxdrm7D/8g8YOsLyXnG+Vq36xJ+Iq0fybMQeRWQkkxt3KRo4GudptdbnDW9FVdnF+Vq36xJ+IoDZYTnexGkgjgimY2ONuiwGKIkDlJFysvu6Yr4eP0MXsq7c2WEQvwijc6GFxMIuXRsJOs7SRrUn94qfxeD0UfYgNVm7xmSswymnmcHSSNJeQA0EiRzdg1DUAvKOUPxuo+ml9Y5ezoYGsaGsa1rRsDQABzALxjlD8bqPppfWOQHrzJP4hSfV4fVMVNZT5Tx4blZJUTNe5jYg0iMAuu6nDRqJHGrlyT+IUn1eH1TFV+5B2Wrg4Agw7HAEfFhxoDZH8oig8DV9BntrUY7nDrcbidS4bQzsZKNCWeXUA06nDS+AwEaibk2vYK4xh8Y2Rx+Zrexd4agKuq829VTYGKCicwzSv0quQuLA4EHSDTa9tTGcoB41Isms19DRwMjNNDK8NG6SSsD3PdbWbuvYXvYDYF0Z0MvzhUEYiYJKmdxZAw3IFrXcQNZ1uaAOEnkUYo832NVgElXi0kBdr3KC/eX4CGFrQeQXQGuzu5NRYTJSYjRMED2zaL2x6mOOiXg6I1C4a9pA1EOUvz399gc5/WiI9K1VpnZyCmw+kjklxKoqg6YMEcwcADucjtIXe7Xqt/eVk56fkGb/2fWMQGszWZvYZqOKsrWNqJ5WN3PdgHNiiaNCNrWnV8FoN+X7Z7PkhRyMbG6kpyxhc5jDGzRaXW0i0WsCbC/MsfN/8lUX1aL8AUgKApDIzJqlkyjxOF9NC6KNp3ONzGljO/iHejYNp+1WnX4PDTUFRHDEyJhilJbG0NFzG65sOFV9kH+dGLfsn1kSs3KD4pUfQyercgKPzLZGjEoi+rJkpaeQiCA6mOleA573gfCs3QHn5NdsYvm0w+piMbqSFlxZr4WNY9nEWuaNvPqUa/J7H/hB+sSfhYrNQFT5kK2SCSuw2V+l7kl/oifmlzmOA4hcNdb9crByxkkx3GxhjZHMpKcadVofpkaJdzkFzWC+wklZWbf8AOLGOc+tCieT2D11TjWKNo6wUsrZZS8uBJewzuAA1HZ3v2hAXJSZvMOii3NtFT6Nrd+xrnHnc65J5bqtMscDGTddT19FpNppX7lUwAkt+cQL8BaHEX+C5vEbLdbx8e8ss6J9hYGN5qcYrYtyqMVilj0g7Rc11ri9jqbylATbOg4PwSsINwYdIEcIu0gqD5nsgYqqkjrK1onNjFSxy644omOOvR2El5edeznKl2XFE6DJ2eJ7g50dI2Nzhezi1rGki/ASF35ofkSj/AGHetegJPh+FxU7S2GKOJpOkWxNa0E2AvYcNgPsWUiIDiyxMQxSKnAdLI1gJsC82F+K6zF8SwteLOaHDicAR9hXY4z53MclnHkNRvxo/Goekm/Gj8ah6QWw964fAxdBvYnvXD4GLoN7FYzb9Etq3EOK3Stj3kOyqdQVrQfdcDJW/BfpbR81w4R/BRXezT+UqX7+1W371w+Bi6DexYuJYQDG4QsgZJ+iXxNc2/ERxHjWhb+EeRiqcG0vbjcUa9jyrc5JN9u8q7ezT+UqX7+1N7NP5Spfv7V3VuVVTDI6OSGma9psQYG/dxjlXRv3m8HS+gat5K6ksp98eExm7ZPDXdLec72afylS/f2pvZp/KVL9/auN+83g6X0DU37zeDpfQNXdN3098eE5qtej67zPw/N+Ki5hrIZANRLGuIB4r3WZ3KJfGI+g7tWqiziVTBZogaNtmxAD7iuzulVnHF6P+aryh4Rz5sljs3E0ZWGPOi+/ebHuUS+MR9B3ancol8Yj6Du1a7ulVnHF6P+anuSktXJHulUWAOHeRtZZwHznG/DxKpc1r+2jqqTXduLNCjZV5aYQffvNPk9m3bBLukz2y6OtjQCG343X224ApsEsuVg17ipXlqqPJtUaEKMdMFgIiKAmI5nByX98sPmpwQHuAdETsD2nSbfiB2edeV4JKnC6xrtF0NRC+4DxrBGrWD8JpFxxEFey1rcXydpqsWqKeKUDZurGuI5iRceZAUxF+UpKGWdQxl9tZbK4NJ49EtJHNc86rrKPKKrxusDnML5CAyKKBpIaL30Wt1k6ySSeNejO5BhV7+4Y+lLb7NOykGEZOU1ILU9PDFfbubGtJ5ztKAi2aTII4VRkS23eYh81rEMAFmRgjba5JOy7ivPWcX5WrfrEn4ivYC1FRkjRyOc99HTOc43c50UZLidpJI1lAecMEz019HTxwRbhoRN0GaUdzbXtOlrWd/wAQOJ/+m9F/uV/byaDxGl9DH2JvJoPEaX0MfYgIzmey2qMVpppKjc9JkoY3c26ItoNdr1nXclebMoPjdR9NL6xy9kYdhENMC2CGOIE3cImNaCbWuQ0azZYL8jKFxJNFSkkkkmGMkkm5J1caA+sk/iFJ9Xh9UxVlF+ezvoT/AJUK4YYWsaGtAa1oDWhosAALAAcAssUYLBu+77jFu1rbroN3S1tG2la9rakBmoiICoc+VDJFNQYgxhkZTSDdQOC0jJGk8QOi5t+A241MMPzq4ZNEJBWwsuLlkztCRvIWnWTzXClcsIe0tcA5pFiHAEEcIIO0KLuzWYWX6fuGC/EAQ3oA6P3ICn88mWBxRjH07XGigk0N2cC0SzPaTZgdrIa1h5e+PGFZGed18BmI4dx9YxTOoyfppImwvp4XRNN2RujaWNOsXa21htP2rvrMMimj3KSKN8ervHtBbq2d6dWqwQGozf8AyVRfVovwBb8r4p6dsbGsY1rWtAa1rQAGgagABsC7EBSeEY7Dh2VOIGqeImzNsx79TdZikbc8AIB18YVnVWOwVdFUup5o5Wtjla50Tg5oduRNrjVexH2rtx7I6jriDU00UpaLNc4WcBxBzSDbkuu3B8maajhdDTwMjjcSXsFyHEgNJdpE31ADXxICDfk9/JB+sSfwYrNWLh2FxUzNCGKOJlydGJoa252mw4VlICo8235xYxzn1qxctoJcDxkYrHG6SmnGhVBn6JIAdfivoteCdVwQrapsHgikfLHDGyST+sexjQ5+u/fEC518ayZoGvaWuaHNIs5rgCCOIg7QgIrQ51cMmj0xWwNFrlsrtB45C11jfmuoHlJlTJlBWw0WHOlbTxv3SpqWabNWzVsOiATYH4TiNVgp7LmpwtztI0MN/wBXSa3og2+5SDDMIhpmaEEUcTPmxNDRzm20oCPZzYw3BawDYICBw6gWgLrzQ/IlH+w71r1K6ujZKxzJGNexws5rwC1w4iDtSjomQsbHExrGN1NYwBrRrvqA1DWSgO5ERAEREBwQtBPhVcXHQrWBt+9DoGEgcRI2qQIpKdR0+ZLtSf1I501Pnz2Nr6Eb96cQ8ej6uztT3pxDx6Pq7O1SRFL41Poj8MdxH4vHpfxS3kYdgdcdtbCeemYtLWYi+F7mSYlA17dRBo/9utWCtFlNklHXNFzoSN+DI0XNuFpHCP4Kxb3UdeKqSXsjHcQV7eWnNLOfbKW8i8WOjSGlicGjfXo0ljbku1SAZY0Hho+g72Fou5KPGT6Me0nclHjJ9GPaV+ovB9TnqPsSX0iUoO9hzU12tv6s32/Kg8NH0H+ym/PD/Cx+jf7K0PclHjJ9GPaWzwDNzFTS7o95lI+AHNADT861zc8XEoJ07CMW41JN9H4ieE71ySlCKX57SURRscAQ1tiLi7bH7CLhdwSy5WMzUSwEREOhERALpda3KDD5p4HMp6g00hIIlaxryADcjRdq1jUop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26LQZLYJVUxk91V7qvS0dDSiZHudtLStobb3HRW/QBERAEREAREQBERAEREAREQBERAEREAREQHzJIGgkkAAXJOoAcJJ4lD3Zz4Xkmnpa+qjaSDNSU+lFq1HRc5zdPnaCFxnXlcaFsLXFvuqogpXObtDZJAHfaAR51LKOjZDGyONoaxjQ1jWiwaALADzIDWYbldT1NK+pieXRxh5kGiQ9hY0ucxzDra4AbCuclcq4MSg3anLi0OLCHt0XNIANiL6tRB5isXG8EhgpsQljZovnhkfMQXd+4QvaHWJsDbiAvwqHZCONFLQO2Q4jRwsdxNqYYhonkL4rjlLORAWlI8NBJIAGsk7AOMrR5L5Z0+IxySU5eWRvLHF7S250Q67RwixCwM4VU50MdFG4iWuk3AEbWRW0p5PNHcc7wsPIOnbG/FWMAa1lWWMaNga2mhaAPMAgN3kllnT4pE6SnLrMdoOEjdFwNg4G19hB1Hn4lvSVT+b5xomYXU7IayH3HUcAErZJH07zykacd+ZTnODib46TcYTaoqnilg/VL7hz9XA1mm6/IgMrJnLSnxF07acuduDgx7nNs030rFhv3zTonWs3A8djrIzJFpaIkkiOmLHSjeWO4TquFE83+Hsp8QxOGMWZF7jjYORtMWjz8J5SVmZrPiUn1ur/zD0BMUREAREQBERAEREAREQBERAEREAREQBERAEREAREQBERAEREAREQBERAEREAREQBERAEREAREQEZziYHJV0LmwWM8T2VEAPC+N4eG+exHnXXhOcqhmh031EcD2j+mhqHCOSJ36TXNdY6jfWNqlD9i8+Z7/AJZp+Zn4wgLQGUzq+ixCRsWjTCKVtLK7SBqBuL9N4aQLMvYA8OtYEeCOq8nKURap4qeCopiNoljaHstz2Lf7ymsvxZ30R/AVxgnxaH6Nn4QgIXkBXnFquTEnNLY44m0tMx3A4gSVDh/fIYDxNKz8i/67GPrr/wDLxLe5K/Fx+3J6xy5wj4VV9MfVsQEMyXwD3dkvBADZ5hLoXbNGVsr3xuB4O+A18pXzkJiUmMVjayVha2jhFO1jhb/mnge6HgcFg0N/vBTfJj4pD+z/APYr4yd+DL9PN+NAaPJL5Xxj9ul9Q5feaw/8lJ9bq/8AMPW5wz41Vc8X4CmTP9SfppvWvQG4REQBERAEREAREQBERAEREAREQBERAEREAREQBERAf//Z"/>
          <p:cNvSpPr>
            <a:spLocks noChangeAspect="1" noChangeArrowheads="1"/>
          </p:cNvSpPr>
          <p:nvPr userDrawn="1"/>
        </p:nvSpPr>
        <p:spPr bwMode="auto">
          <a:xfrm>
            <a:off x="155575" y="-144463"/>
            <a:ext cx="304800" cy="304801"/>
          </a:xfrm>
          <a:prstGeom prst="rect">
            <a:avLst/>
          </a:prstGeom>
          <a:noFill/>
        </p:spPr>
        <p:txBody>
          <a:bodyPr/>
          <a:lstStyle/>
          <a:p>
            <a:pPr fontAlgn="base">
              <a:spcBef>
                <a:spcPct val="0"/>
              </a:spcBef>
              <a:spcAft>
                <a:spcPct val="0"/>
              </a:spcAft>
            </a:pPr>
            <a:endParaRPr lang="nl-NL" sz="2400" smtClean="0">
              <a:solidFill>
                <a:prstClr val="black"/>
              </a:solidFill>
              <a:latin typeface="Times New Roman" pitchFamily="18" charset="0"/>
              <a:cs typeface="Arial" charset="0"/>
            </a:endParaRPr>
          </a:p>
        </p:txBody>
      </p:sp>
      <p:graphicFrame>
        <p:nvGraphicFramePr>
          <p:cNvPr id="8" name="Object 12"/>
          <p:cNvGraphicFramePr>
            <a:graphicFrameLocks noChangeAspect="1"/>
          </p:cNvGraphicFramePr>
          <p:nvPr/>
        </p:nvGraphicFramePr>
        <p:xfrm>
          <a:off x="304800" y="6248400"/>
          <a:ext cx="1371600" cy="457200"/>
        </p:xfrm>
        <a:graphic>
          <a:graphicData uri="http://schemas.openxmlformats.org/presentationml/2006/ole">
            <p:oleObj spid="_x0000_s7170" name="Bitmap Image" r:id="rId5" imgW="1580952" imgH="542857" progId="PBrush">
              <p:embed/>
            </p:oleObj>
          </a:graphicData>
        </a:graphic>
      </p:graphicFrame>
      <p:grpSp>
        <p:nvGrpSpPr>
          <p:cNvPr id="2" name="Group 13"/>
          <p:cNvGrpSpPr>
            <a:grpSpLocks/>
          </p:cNvGrpSpPr>
          <p:nvPr/>
        </p:nvGrpSpPr>
        <p:grpSpPr bwMode="auto">
          <a:xfrm rot="-9828288">
            <a:off x="609600" y="644525"/>
            <a:ext cx="533400" cy="838200"/>
            <a:chOff x="4239" y="4821"/>
            <a:chExt cx="2665" cy="2608"/>
          </a:xfrm>
        </p:grpSpPr>
        <p:sp>
          <p:nvSpPr>
            <p:cNvPr id="12" name="AutoShape 3"/>
            <p:cNvSpPr>
              <a:spLocks noChangeArrowheads="1"/>
            </p:cNvSpPr>
            <p:nvPr/>
          </p:nvSpPr>
          <p:spPr bwMode="auto">
            <a:xfrm rot="-1733239">
              <a:off x="4239" y="4821"/>
              <a:ext cx="2665" cy="2608"/>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1F497D"/>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13" name="AutoShape 4"/>
            <p:cNvSpPr>
              <a:spLocks noChangeArrowheads="1"/>
            </p:cNvSpPr>
            <p:nvPr/>
          </p:nvSpPr>
          <p:spPr bwMode="auto">
            <a:xfrm rot="-1733239">
              <a:off x="4607" y="5231"/>
              <a:ext cx="2030" cy="1758"/>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548DD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14" name="AutoShape 5"/>
            <p:cNvSpPr>
              <a:spLocks noChangeArrowheads="1"/>
            </p:cNvSpPr>
            <p:nvPr/>
          </p:nvSpPr>
          <p:spPr bwMode="auto">
            <a:xfrm rot="-1733239">
              <a:off x="4868" y="5524"/>
              <a:ext cx="1586" cy="130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B8CCE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grpSp>
      <p:grpSp>
        <p:nvGrpSpPr>
          <p:cNvPr id="3" name="Group 6"/>
          <p:cNvGrpSpPr>
            <a:grpSpLocks/>
          </p:cNvGrpSpPr>
          <p:nvPr/>
        </p:nvGrpSpPr>
        <p:grpSpPr bwMode="auto">
          <a:xfrm rot="1392897">
            <a:off x="144463" y="457200"/>
            <a:ext cx="430212" cy="822325"/>
            <a:chOff x="4239" y="4821"/>
            <a:chExt cx="2665" cy="2608"/>
          </a:xfrm>
        </p:grpSpPr>
        <p:sp>
          <p:nvSpPr>
            <p:cNvPr id="16" name="AutoShape 7"/>
            <p:cNvSpPr>
              <a:spLocks noChangeArrowheads="1"/>
            </p:cNvSpPr>
            <p:nvPr/>
          </p:nvSpPr>
          <p:spPr bwMode="auto">
            <a:xfrm rot="-1733239">
              <a:off x="4239" y="4821"/>
              <a:ext cx="2665" cy="2608"/>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1F497D"/>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17" name="AutoShape 8"/>
            <p:cNvSpPr>
              <a:spLocks noChangeArrowheads="1"/>
            </p:cNvSpPr>
            <p:nvPr/>
          </p:nvSpPr>
          <p:spPr bwMode="auto">
            <a:xfrm rot="-1733239">
              <a:off x="4412" y="5192"/>
              <a:ext cx="2045" cy="1757"/>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548DD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18" name="AutoShape 9"/>
            <p:cNvSpPr>
              <a:spLocks noChangeArrowheads="1"/>
            </p:cNvSpPr>
            <p:nvPr/>
          </p:nvSpPr>
          <p:spPr bwMode="auto">
            <a:xfrm rot="-1733239">
              <a:off x="4826" y="5515"/>
              <a:ext cx="1583" cy="130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B8CCE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grpSp>
      <p:sp>
        <p:nvSpPr>
          <p:cNvPr id="19" name="Rectangle 3"/>
          <p:cNvSpPr>
            <a:spLocks noChangeArrowheads="1"/>
          </p:cNvSpPr>
          <p:nvPr/>
        </p:nvSpPr>
        <p:spPr bwMode="auto">
          <a:xfrm>
            <a:off x="0" y="796925"/>
            <a:ext cx="9144000" cy="149225"/>
          </a:xfrm>
          <a:prstGeom prst="rect">
            <a:avLst/>
          </a:prstGeom>
          <a:solidFill>
            <a:srgbClr val="1F497D"/>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0" name="Rectangle 4"/>
          <p:cNvSpPr>
            <a:spLocks noChangeArrowheads="1"/>
          </p:cNvSpPr>
          <p:nvPr/>
        </p:nvSpPr>
        <p:spPr bwMode="auto">
          <a:xfrm>
            <a:off x="0" y="906463"/>
            <a:ext cx="9144000" cy="84137"/>
          </a:xfrm>
          <a:prstGeom prst="rect">
            <a:avLst/>
          </a:prstGeom>
          <a:solidFill>
            <a:srgbClr val="548DD4"/>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1" name="Rectangle 5"/>
          <p:cNvSpPr>
            <a:spLocks noChangeArrowheads="1"/>
          </p:cNvSpPr>
          <p:nvPr/>
        </p:nvSpPr>
        <p:spPr bwMode="auto">
          <a:xfrm>
            <a:off x="0" y="990600"/>
            <a:ext cx="9144000" cy="63500"/>
          </a:xfrm>
          <a:prstGeom prst="rect">
            <a:avLst/>
          </a:prstGeom>
          <a:solidFill>
            <a:srgbClr val="C6D9F1"/>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2" name="Rectangle 6"/>
          <p:cNvSpPr>
            <a:spLocks noChangeArrowheads="1"/>
          </p:cNvSpPr>
          <p:nvPr/>
        </p:nvSpPr>
        <p:spPr bwMode="auto">
          <a:xfrm>
            <a:off x="0" y="1052513"/>
            <a:ext cx="9144000" cy="42862"/>
          </a:xfrm>
          <a:prstGeom prst="rect">
            <a:avLst/>
          </a:prstGeom>
          <a:solidFill>
            <a:srgbClr val="FFC000"/>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3" name="Rectangle 22"/>
          <p:cNvSpPr/>
          <p:nvPr/>
        </p:nvSpPr>
        <p:spPr bwMode="auto">
          <a:xfrm>
            <a:off x="0" y="6096000"/>
            <a:ext cx="9144000" cy="76200"/>
          </a:xfrm>
          <a:prstGeom prst="rect">
            <a:avLst/>
          </a:prstGeom>
          <a:solidFill>
            <a:schemeClr val="bg1"/>
          </a:solidFill>
          <a:ln w="12700" cap="sq" cmpd="sng" algn="ctr">
            <a:noFill/>
            <a:prstDash val="solid"/>
            <a:round/>
            <a:headEnd type="none" w="sm" len="sm"/>
            <a:tailEnd type="none" w="sm" len="sm"/>
          </a:ln>
          <a:effectLst>
            <a:outerShdw blurRad="50800" dist="38100" dir="5400000" algn="t" rotWithShape="0">
              <a:prstClr val="black">
                <a:alpha val="40000"/>
              </a:prstClr>
            </a:outerShdw>
          </a:effectLst>
        </p:spPr>
        <p:txBody>
          <a:bodyPr/>
          <a:lstStyle/>
          <a:p>
            <a:pPr fontAlgn="base">
              <a:spcBef>
                <a:spcPct val="0"/>
              </a:spcBef>
              <a:spcAft>
                <a:spcPct val="0"/>
              </a:spcAft>
            </a:pPr>
            <a:endParaRPr lang="nl-NL" sz="2400" smtClean="0">
              <a:solidFill>
                <a:prstClr val="black"/>
              </a:solidFill>
              <a:latin typeface="Times New Roman" pitchFamily="18" charset="0"/>
              <a:cs typeface="Arial" charset="0"/>
            </a:endParaRPr>
          </a:p>
        </p:txBody>
      </p:sp>
      <p:sp>
        <p:nvSpPr>
          <p:cNvPr id="24" name="TextBox 23"/>
          <p:cNvSpPr txBox="1"/>
          <p:nvPr userDrawn="1">
            <p:custDataLst>
              <p:tags r:id="rId2"/>
            </p:custDataLst>
          </p:nvPr>
        </p:nvSpPr>
        <p:spPr>
          <a:xfrm>
            <a:off x="8575675" y="6445250"/>
            <a:ext cx="111125" cy="107950"/>
          </a:xfrm>
          <a:prstGeom prst="rect">
            <a:avLst/>
          </a:prstGeom>
          <a:noFill/>
        </p:spPr>
        <p:txBody>
          <a:bodyPr wrap="none" lIns="0" tIns="0" rIns="0" bIns="0" anchor="ctr">
            <a:spAutoFit/>
          </a:bodyPr>
          <a:lstStyle/>
          <a:p>
            <a:pPr algn="ctr" defTabSz="957263" fontAlgn="base">
              <a:spcBef>
                <a:spcPct val="0"/>
              </a:spcBef>
              <a:spcAft>
                <a:spcPct val="0"/>
              </a:spcAft>
            </a:pPr>
            <a:fld id="{EBDFAE9A-B12C-4EF7-8793-54D08348D721}" type="slidenum">
              <a:rPr lang="en-US" sz="700" smtClean="0">
                <a:solidFill>
                  <a:srgbClr val="595959"/>
                </a:solidFill>
                <a:latin typeface="Arial" charset="0"/>
                <a:cs typeface="Arial" charset="0"/>
              </a:rPr>
              <a:pPr algn="ctr" defTabSz="957263" fontAlgn="base">
                <a:spcBef>
                  <a:spcPct val="0"/>
                </a:spcBef>
                <a:spcAft>
                  <a:spcPct val="0"/>
                </a:spcAft>
              </a:pPr>
              <a:t>‹#›</a:t>
            </a:fld>
            <a:endParaRPr lang="en-US" sz="700" smtClean="0">
              <a:solidFill>
                <a:srgbClr val="595959"/>
              </a:solidFill>
              <a:latin typeface="Arial" charset="0"/>
              <a:cs typeface="Arial" charset="0"/>
            </a:endParaRPr>
          </a:p>
        </p:txBody>
      </p:sp>
      <p:sp>
        <p:nvSpPr>
          <p:cNvPr id="10" name="Rectangle 21"/>
          <p:cNvSpPr>
            <a:spLocks noGrp="1" noChangeArrowheads="1"/>
          </p:cNvSpPr>
          <p:nvPr>
            <p:ph type="title"/>
          </p:nvPr>
        </p:nvSpPr>
        <p:spPr bwMode="auto">
          <a:xfrm>
            <a:off x="533400" y="0"/>
            <a:ext cx="8610600" cy="914400"/>
          </a:xfrm>
          <a:prstGeom prst="rect">
            <a:avLst/>
          </a:prstGeom>
          <a:noFill/>
          <a:ln w="9525">
            <a:noFill/>
            <a:miter lim="800000"/>
            <a:headEnd/>
            <a:tailEnd/>
          </a:ln>
          <a:effectLst/>
        </p:spPr>
        <p:txBody>
          <a:bodyPr/>
          <a:lstStyle>
            <a:lvl1pPr>
              <a:defRPr sz="3200" b="1">
                <a:solidFill>
                  <a:schemeClr val="tx1"/>
                </a:solidFill>
                <a:latin typeface="Arial" pitchFamily="34" charset="0"/>
                <a:cs typeface="Arial" pitchFamily="34" charset="0"/>
              </a:defRPr>
            </a:lvl1pPr>
          </a:lstStyle>
          <a:p>
            <a:pPr lvl="0"/>
            <a:r>
              <a:rPr lang="en-US" dirty="0" smtClean="0"/>
              <a:t>Click to edit Master title style</a:t>
            </a:r>
          </a:p>
        </p:txBody>
      </p:sp>
      <p:sp>
        <p:nvSpPr>
          <p:cNvPr id="11" name="Rectangle 22"/>
          <p:cNvSpPr>
            <a:spLocks noGrp="1" noChangeArrowheads="1"/>
          </p:cNvSpPr>
          <p:nvPr>
            <p:ph idx="1"/>
          </p:nvPr>
        </p:nvSpPr>
        <p:spPr bwMode="auto">
          <a:xfrm>
            <a:off x="0" y="1447800"/>
            <a:ext cx="9144000" cy="4648200"/>
          </a:xfrm>
          <a:prstGeom prst="rect">
            <a:avLst/>
          </a:prstGeom>
          <a:noFill/>
          <a:ln w="9525">
            <a:noFill/>
            <a:miter lim="800000"/>
            <a:headEnd/>
            <a:tailEnd/>
          </a:ln>
          <a:effectLst/>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image" Target="../media/image2.png"/><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8" name="Picture 65"/>
          <p:cNvPicPr preferRelativeResize="0">
            <a:picLocks noChangeArrowheads="1"/>
          </p:cNvPicPr>
          <p:nvPr/>
        </p:nvPicPr>
        <p:blipFill>
          <a:blip r:embed="rId5" cstate="print">
            <a:grayscl/>
            <a:biLevel thresh="50000"/>
          </a:blip>
          <a:srcRect/>
          <a:stretch>
            <a:fillRect/>
          </a:stretch>
        </p:blipFill>
        <p:spPr bwMode="auto">
          <a:xfrm>
            <a:off x="231775" y="230188"/>
            <a:ext cx="8912225" cy="6627812"/>
          </a:xfrm>
          <a:prstGeom prst="rect">
            <a:avLst/>
          </a:prstGeom>
          <a:noFill/>
          <a:ln w="12700" cap="sq">
            <a:noFill/>
            <a:miter lim="800000"/>
            <a:headEnd type="none" w="sm" len="sm"/>
            <a:tailEnd type="none" w="sm" len="sm"/>
          </a:ln>
        </p:spPr>
      </p:pic>
      <p:sp>
        <p:nvSpPr>
          <p:cNvPr id="1029" name="Rectangle 21"/>
          <p:cNvSpPr>
            <a:spLocks noGrp="1" noChangeArrowheads="1"/>
          </p:cNvSpPr>
          <p:nvPr>
            <p:ph type="title"/>
          </p:nvPr>
        </p:nvSpPr>
        <p:spPr bwMode="auto">
          <a:xfrm>
            <a:off x="228600" y="304800"/>
            <a:ext cx="8915400" cy="11430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0" name="Rectangle 22"/>
          <p:cNvSpPr>
            <a:spLocks noGrp="1" noChangeArrowheads="1"/>
          </p:cNvSpPr>
          <p:nvPr>
            <p:ph type="body" idx="1"/>
          </p:nvPr>
        </p:nvSpPr>
        <p:spPr bwMode="auto">
          <a:xfrm>
            <a:off x="685800" y="1752600"/>
            <a:ext cx="77724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9" name="AutoShape 75" descr="data:image/jpeg;base64,/9j/4AAQSkZJRgABAQAAAQABAAD/2wCEAAkGBhQQEBQUExISFRUWFhgUEhUQFhQYFhUZHBQVFBkXFRgXHCYgFxklGRcUHy8gIycqLCwsFR8xNTAqNSYsLCkBCQoKDgwOGg8PGjUiHyMqLDUyMjUvKjI1NTUsLCwsLDU1NTE1NSwpLiwvLCwyLCw1LywvNCwsKS00LywsLCwsLP/AABEIAGkBkAMBIgACEQEDEQH/xAAcAAEAAgIDAQAAAAAAAAAAAAAABgcEBQEDCAL/xABXEAABAwIBBQkJCwgIBAcAAAABAAIDBBEFBgcSITETFkFRYXGSlNEXIlNUVYGTs9IUFTI0NVJzdJGhsgg2QmJyorHhIzNlgqO00+IYJGPwJURkg8HCxP/EABoBAQADAQEBAAAAAAAAAAAAAAADBAUBAgb/xAA2EQACAQMBAwYNBQEAAAAAAAAAAQIDBBESkdHSEzFRUoGhBRQhIjJTYXGSorHB8GNygrLCVP/aAAwDAQACEQMRAD8AvFERAFwXjjSy0lZkZSzPc+SMuc43JL39upe4KDfnvHuWfujxNzS8xZ7cfZm60xxppjjUf7n9F4H9+TtXy/IKiAuYbAbSXv1feptFv1n8K4iLVW6q2vcSLTHGohlpFW1F4YI7Rfpv02AycgudTf48yieJYnh7JC2Kj3Ro1aZmkaHHh0RY6uVYvv1R+Tx1iT2VsW3g6dOSqJN9GVHjMqvfwmnTbS9zfCfW8Ct8EPSM7Vz3Pq3wI6bO1cR49SNIc2gsQbgipkuDyd6t+M7B8VHpT7C0qlW/XoQT9+F/plCFOyfpya2v/KNF3Pq3wI6bO1bHAcnMRo5Q+OIW2PYZGWeOI69vEeBZndZPio9KfYTusnxUelPsKCcvCM4uMqcWn7uImhGxhJSjUaa9+4sGB5LQS0tJFy02uOQ21Ltuq57rJ8VHpf8AYprgeOR1cQkjPI5p+Ew8Tl8/Xsq9BaqkcLsNuhd0az0wllmxREVMthERAEREAREQBERAEREAREQBERAEREAREQBERAEREAREQBERAEREAREQBERAEREAWJidRIyMmGISPvYNLg0c5J4FzNiMUZs+WNp4nPaD9hK6/fmDw8PpGdqkjGWU9Odp4lJYxnBqvfTEPEousD2U99MQ8Si6wPZW29+YPDw+kZ2p78weHh9IztVjX+kvm3kGn9R/LuNQcWrx/wCSh6wPZWJWYnVTMLJKOncx3wgaptjz2CxssJZaoblDPSti/TLp2hz+Q22NHFwqI7yZPD0Xpm9i1La3pSipz0xf8uIzq9epGWmGZL+O4kXvV/ZlH1oLn3q/syj60FHN5Mnh6L0zexN5Mnh6L0zexXtFP1q+fiKeufq/68JI/er+zKPrQT3q/syj60FHN5Mnh6L0zexN5Mnh6L0zexNFP1q+fiGufq/68JNsKwGme07vR08TgdWjKHgjnBFjyLO3r4f4GDpfzVd7yZPD0Xpm9i+o8hZXGzZqRxOwNmaSeYAKvO3g3nxhrb92TRrySxyGdm4sPevh/gYOl/NZWHYZSU7i6ERMJFiWu2jl1qvO5fV/9Dpn2U7l9X/0OmfZUMrejJYdzlfntJlXqxeVb/mwtaOYO+C4HmIP8F2KuMAyQr6KXTjMNtj2F50XjiPe6jxHgVisJsLix4Rtssm5oQpSxCakjSt60qkczi4s+kRFVLJwSqqy6z7w0cjoKWMVErCWve4kRMcNRAtrkIOo2sOVTXODiTqbC6uWM2e2F2iRtaT3ocOUaV/MvJ+AUTZ6uCKR2iySaNj3cTXPDSb8GooCczflAYm43HuZo4mxG37zifvW/wAmvyi5A8NrYGOYdRkprtc3lLHEh3mI86uOhyWpYIhFHTQNYBbR3Npv+0SLuPKVS+czMzO+t3TDqUGF7A57WPjY1klyHBoc4WBGidWrWUBe2H4hHURMlieHxvaHMc3YQdh/kqRyqz8VlJW1EDIKVzYpXxtL2y6RANhe0gF/MpzmbwOroqB0FZGYy2ZxiBc13eOa06i0kAaemvPmcX5WrfrEn4igJt/xHV3i9H0Zv9VP+I6u8Xo+jN/qKf5u8gMPnwukllo4HyPiDnuc25cbnWVI+5hhniFN0EBj5rssZcVoTPMyNjhK6O0QcG2AaQe+JN9fGqtxT8oOuinljbBRkMkewEtmvZry0X/pdtgrzwjBIKOPc6eJkTNIu0YxYXNrnn1BePMofjdR9NL6xyA9iYJWmelglcAHSRRyODb2Bcxrja5JtcqssrM4WJsxiSgoYqeQhrXMEje+P9GHuu4vaOEqxck/iFJ9Xh9UxVlF+ezvof8A8oQGQMdyn8RpD0P9ZG54ayhe1uLYa6FrjYSwX0fMCXB3HYPvyK21pcssLjqaCpjlALTE899+iQ0ua4cRBAN+RAbDDsSjqImSxPD45AHMc3YQf+9iylVH5O1Y52GzNcbtjnOhfgDo2PIHJe586k+J52sMp3lj6xhcDYiIPkA53MBH3oCYItHk/lrR4hcUtTHIRrLRdrwOPQcAbctln4pi8VLGZZ5WRRggF8hsASbAX5UBmoo7jWX9DRxxvnqY2iVofFo3c57Tsc1rQTo8uxYz86GHNp4qh1SGxSl7YnOZL3xYQHCwaSLXG3jQEq0lyqKyXzi0rMer6ierPud7NCne8SubbTjOi1tiWjUeAK3sIyqpqundUQzNfCzS05LOaG6I0nX0wDqGtAbdFqGZW0hpzUiph3AEtMumNAHivx8i0MGePCnv0BWMBvYF7JWt6RbYDlNkBNUXxDMHtDmuDmkXa5pBBB2EEbQvmpqWxtc97msa0Xc55DWgcZJ1AIDtRQqfPJhTH6JrGngJYyVzekG2PmupLg2PQVke6U80crOExuBseJw2tPIUBsEWNiGIR08bpZXtjjYLve82a0XtrPOQtRieXtDTQMnkqohHJfcnNJcZLGx0GtBLgDqvZASBFqMmsqqfEYjLTSF7GuLCS1ze+ABtZwHAQtugNXUZNU0jy99PE5ztbnOaCT5yvjelR+Kw9ALGqIsQ0zuclIWX73TZIHW5bOsvjc8T+fQ9GX2lejymPJVW1lN6M+Wn3IyzklR+KwdAKA5QY1TwVD4o8Pp7M1EzMIcTxgDY3iUy3PE/n0PRl7Vi1ODVspvI3DXm1rvikJtxXJVu2qKnPNWepfuZWuIOccU46X+1EF30R+IUXRd2pvoj8Qoui7tUknYY3Fj3YK1w1FrmEEc4JXxug8JgnRPatZVaTWVD5pGY6dRc8+5Ee30R+IUXRd2pvoj8Qoui7tUh3QeEwTontTdB4TBOie1d5Sn1H8UhoqddbER7fRH4hRdF3am+iPxCi6Lu1SHdB4TBOie1N0HhME6J7U5Sn1H8UhoqddbER7fRH4hRdF3avpmVbAQRQ0YINwQ1wIPGDdb/AHQeEwTontX3BIzSGnLgobfvtFl3W5AXbVx1KePQe2R1U6nXWxGF3Vp/Awfv9qd1WfwMH7/apX7owv51F/hLn3ThfzqL/CVDlLb/AJn3lzk7j167iJ91WfwMH7/andWn8DD9r+1Ss1OGfOov8JbSLAqYgObBAQdYIY3zEal4lcWkfSt2j1Gjcy9Gsmd2FV+7wsk0XM0wDovFiFmLgBcrDbTfkNhJpeUwsYwtlVBLBIDoSsdG622zha45Rt8y8qZZ5uKvC5CJY3Piv3k8YJjcOC5/Qd+qfNdemctMsI8KpvdErJHt02stFa93XsdZAtqUcyUzxUuKVTaVkMzXPa43lDNGzWlxBsTfUFw6UpgGeDEqMBrajdWDUGVLRIObS1OA86sHJ/8AKOa4htZTaHHJTEkDlMbtduZxVgYzmrw2quX0kbXH9KG8TufvLA+cKgs6+b9mEVEbYpHPilaXMEltNpa6xaSAA4axY2CA9O4Ti0VVC2aCRskbxdrm7D/8g8YOsLyXnG+Vq36xJ+Iq0fybMQeRWQkkxt3KRo4GudptdbnDW9FVdnF+Vq36xJ+IoDZYTnexGkgjgimY2ONuiwGKIkDlJFysvu6Yr4eP0MXsq7c2WEQvwijc6GFxMIuXRsJOs7SRrUn94qfxeD0UfYgNVm7xmSswymnmcHSSNJeQA0EiRzdg1DUAvKOUPxuo+ml9Y5ezoYGsaGsa1rRsDQABzALxjlD8bqPppfWOQHrzJP4hSfV4fVMVNZT5Tx4blZJUTNe5jYg0iMAuu6nDRqJHGrlyT+IUn1eH1TFV+5B2Wrg4Agw7HAEfFhxoDZH8oig8DV9BntrUY7nDrcbidS4bQzsZKNCWeXUA06nDS+AwEaibk2vYK4xh8Y2Rx+Zrexd4agKuq829VTYGKCicwzSv0quQuLA4EHSDTa9tTGcoB41Isms19DRwMjNNDK8NG6SSsD3PdbWbuvYXvYDYF0Z0MvzhUEYiYJKmdxZAw3IFrXcQNZ1uaAOEnkUYo832NVgElXi0kBdr3KC/eX4CGFrQeQXQGuzu5NRYTJSYjRMED2zaL2x6mOOiXg6I1C4a9pA1EOUvz399gc5/WiI9K1VpnZyCmw+kjklxKoqg6YMEcwcADucjtIXe7Xqt/eVk56fkGb/2fWMQGszWZvYZqOKsrWNqJ5WN3PdgHNiiaNCNrWnV8FoN+X7Z7PkhRyMbG6kpyxhc5jDGzRaXW0i0WsCbC/MsfN/8lUX1aL8AUgKApDIzJqlkyjxOF9NC6KNp3ONzGljO/iHejYNp+1WnX4PDTUFRHDEyJhilJbG0NFzG65sOFV9kH+dGLfsn1kSs3KD4pUfQyercgKPzLZGjEoi+rJkpaeQiCA6mOleA573gfCs3QHn5NdsYvm0w+piMbqSFlxZr4WNY9nEWuaNvPqUa/J7H/hB+sSfhYrNQFT5kK2SCSuw2V+l7kl/oifmlzmOA4hcNdb9crByxkkx3GxhjZHMpKcadVofpkaJdzkFzWC+wklZWbf8AOLGOc+tCieT2D11TjWKNo6wUsrZZS8uBJewzuAA1HZ3v2hAXJSZvMOii3NtFT6Nrd+xrnHnc65J5bqtMscDGTddT19FpNppX7lUwAkt+cQL8BaHEX+C5vEbLdbx8e8ss6J9hYGN5qcYrYtyqMVilj0g7Rc11ri9jqbylATbOg4PwSsINwYdIEcIu0gqD5nsgYqqkjrK1onNjFSxy644omOOvR2El5edeznKl2XFE6DJ2eJ7g50dI2Nzhezi1rGki/ASF35ofkSj/AGHetegJPh+FxU7S2GKOJpOkWxNa0E2AvYcNgPsWUiIDiyxMQxSKnAdLI1gJsC82F+K6zF8SwteLOaHDicAR9hXY4z53MclnHkNRvxo/Goekm/Gj8ah6QWw964fAxdBvYnvXD4GLoN7FYzb9Etq3EOK3Stj3kOyqdQVrQfdcDJW/BfpbR81w4R/BRXezT+UqX7+1W371w+Bi6DexYuJYQDG4QsgZJ+iXxNc2/ERxHjWhb+EeRiqcG0vbjcUa9jyrc5JN9u8q7ezT+UqX7+1N7NP5Spfv7V3VuVVTDI6OSGma9psQYG/dxjlXRv3m8HS+gat5K6ksp98eExm7ZPDXdLec72afylS/f2pvZp/KVL9/auN+83g6X0DU37zeDpfQNXdN3098eE5qtej67zPw/N+Ki5hrIZANRLGuIB4r3WZ3KJfGI+g7tWqiziVTBZogaNtmxAD7iuzulVnHF6P+aryh4Rz5sljs3E0ZWGPOi+/ebHuUS+MR9B3ancol8Yj6Du1a7ulVnHF6P+anuSktXJHulUWAOHeRtZZwHznG/DxKpc1r+2jqqTXduLNCjZV5aYQffvNPk9m3bBLukz2y6OtjQCG343X224ApsEsuVg17ipXlqqPJtUaEKMdMFgIiKAmI5nByX98sPmpwQHuAdETsD2nSbfiB2edeV4JKnC6xrtF0NRC+4DxrBGrWD8JpFxxEFey1rcXydpqsWqKeKUDZurGuI5iRceZAUxF+UpKGWdQxl9tZbK4NJ49EtJHNc86rrKPKKrxusDnML5CAyKKBpIaL30Wt1k6ySSeNejO5BhV7+4Y+lLb7NOykGEZOU1ILU9PDFfbubGtJ5ztKAi2aTII4VRkS23eYh81rEMAFmRgjba5JOy7ivPWcX5WrfrEn4ivYC1FRkjRyOc99HTOc43c50UZLidpJI1lAecMEz019HTxwRbhoRN0GaUdzbXtOlrWd/wAQOJ/+m9F/uV/byaDxGl9DH2JvJoPEaX0MfYgIzmey2qMVpppKjc9JkoY3c26ItoNdr1nXclebMoPjdR9NL6xy9kYdhENMC2CGOIE3cImNaCbWuQ0azZYL8jKFxJNFSkkkkmGMkkm5J1caA+sk/iFJ9Xh9UxVlF+ezvoT/AJUK4YYWsaGtAa1oDWhosAALAAcAssUYLBu+77jFu1rbroN3S1tG2la9rakBmoiICoc+VDJFNQYgxhkZTSDdQOC0jJGk8QOi5t+A241MMPzq4ZNEJBWwsuLlkztCRvIWnWTzXClcsIe0tcA5pFiHAEEcIIO0KLuzWYWX6fuGC/EAQ3oA6P3ICn88mWBxRjH07XGigk0N2cC0SzPaTZgdrIa1h5e+PGFZGed18BmI4dx9YxTOoyfppImwvp4XRNN2RujaWNOsXa21htP2rvrMMimj3KSKN8ervHtBbq2d6dWqwQGozf8AyVRfVovwBb8r4p6dsbGsY1rWtAa1rQAGgagABsC7EBSeEY7Dh2VOIGqeImzNsx79TdZikbc8AIB18YVnVWOwVdFUup5o5Wtjla50Tg5oduRNrjVexH2rtx7I6jriDU00UpaLNc4WcBxBzSDbkuu3B8maajhdDTwMjjcSXsFyHEgNJdpE31ADXxICDfk9/JB+sSfwYrNWLh2FxUzNCGKOJlydGJoa252mw4VlICo8235xYxzn1qxctoJcDxkYrHG6SmnGhVBn6JIAdfivoteCdVwQrapsHgikfLHDGyST+sexjQ5+u/fEC518ayZoGvaWuaHNIs5rgCCOIg7QgIrQ51cMmj0xWwNFrlsrtB45C11jfmuoHlJlTJlBWw0WHOlbTxv3SpqWabNWzVsOiATYH4TiNVgp7LmpwtztI0MN/wBXSa3og2+5SDDMIhpmaEEUcTPmxNDRzm20oCPZzYw3BawDYICBw6gWgLrzQ/IlH+w71r1K6ujZKxzJGNexws5rwC1w4iDtSjomQsbHExrGN1NYwBrRrvqA1DWSgO5ERAEREBwQtBPhVcXHQrWBt+9DoGEgcRI2qQIpKdR0+ZLtSf1I501Pnz2Nr6Eb96cQ8ej6uztT3pxDx6Pq7O1SRFL41Poj8MdxH4vHpfxS3kYdgdcdtbCeemYtLWYi+F7mSYlA17dRBo/9utWCtFlNklHXNFzoSN+DI0XNuFpHCP4Kxb3UdeKqSXsjHcQV7eWnNLOfbKW8i8WOjSGlicGjfXo0ljbku1SAZY0Hho+g72Fou5KPGT6Me0nclHjJ9GPaV+ovB9TnqPsSX0iUoO9hzU12tv6s32/Kg8NH0H+ym/PD/Cx+jf7K0PclHjJ9GPaWzwDNzFTS7o95lI+AHNADT861zc8XEoJ07CMW41JN9H4ieE71ySlCKX57SURRscAQ1tiLi7bH7CLhdwSy5WMzUSwEREOhERALpda3KDD5p4HMp6g00hIIlaxryADcjRdq1jUop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26LQZLYJVUxk91V7qvS0dDSiZHudtLStobb3HRW/QBERAEREAREQBERAEREAREQBERAEREAREQHzJIGgkkAAXJOoAcJJ4lD3Zz4Xkmnpa+qjaSDNSU+lFq1HRc5zdPnaCFxnXlcaFsLXFvuqogpXObtDZJAHfaAR51LKOjZDGyONoaxjQ1jWiwaALADzIDWYbldT1NK+pieXRxh5kGiQ9hY0ucxzDra4AbCuclcq4MSg3anLi0OLCHt0XNIANiL6tRB5isXG8EhgpsQljZovnhkfMQXd+4QvaHWJsDbiAvwqHZCONFLQO2Q4jRwsdxNqYYhonkL4rjlLORAWlI8NBJIAGsk7AOMrR5L5Z0+IxySU5eWRvLHF7S250Q67RwixCwM4VU50MdFG4iWuk3AEbWRW0p5PNHcc7wsPIOnbG/FWMAa1lWWMaNga2mhaAPMAgN3kllnT4pE6SnLrMdoOEjdFwNg4G19hB1Hn4lvSVT+b5xomYXU7IayH3HUcAErZJH07zykacd+ZTnODib46TcYTaoqnilg/VL7hz9XA1mm6/IgMrJnLSnxF07acuduDgx7nNs030rFhv3zTonWs3A8djrIzJFpaIkkiOmLHSjeWO4TquFE83+Hsp8QxOGMWZF7jjYORtMWjz8J5SVmZrPiUn1ur/zD0BMUREAREQBERAEREAREQBERAEREAREQBERAEREAREQBERAEREAREQBERAEREAREQBERAEREAREQEZziYHJV0LmwWM8T2VEAPC+N4eG+exHnXXhOcqhmh031EcD2j+mhqHCOSJ36TXNdY6jfWNqlD9i8+Z7/AJZp+Zn4wgLQGUzq+ixCRsWjTCKVtLK7SBqBuL9N4aQLMvYA8OtYEeCOq8nKURap4qeCopiNoljaHstz2Lf7ymsvxZ30R/AVxgnxaH6Nn4QgIXkBXnFquTEnNLY44m0tMx3A4gSVDh/fIYDxNKz8i/67GPrr/wDLxLe5K/Fx+3J6xy5wj4VV9MfVsQEMyXwD3dkvBADZ5hLoXbNGVsr3xuB4O+A18pXzkJiUmMVjayVha2jhFO1jhb/mnge6HgcFg0N/vBTfJj4pD+z/APYr4yd+DL9PN+NAaPJL5Xxj9ul9Q5feaw/8lJ9bq/8AMPW5wz41Vc8X4CmTP9SfppvWvQG4REQBERAEREAREQBERAEREAREQBERAEREAREQBERAf//Z"/>
          <p:cNvSpPr>
            <a:spLocks noChangeAspect="1" noChangeArrowheads="1"/>
          </p:cNvSpPr>
          <p:nvPr userDrawn="1"/>
        </p:nvSpPr>
        <p:spPr bwMode="auto">
          <a:xfrm>
            <a:off x="155575" y="-144463"/>
            <a:ext cx="304800" cy="304801"/>
          </a:xfrm>
          <a:prstGeom prst="rect">
            <a:avLst/>
          </a:prstGeom>
          <a:noFill/>
        </p:spPr>
        <p:txBody>
          <a:bodyPr/>
          <a:lstStyle/>
          <a:p>
            <a:pPr fontAlgn="base">
              <a:spcBef>
                <a:spcPct val="0"/>
              </a:spcBef>
              <a:spcAft>
                <a:spcPct val="0"/>
              </a:spcAft>
            </a:pPr>
            <a:endParaRPr lang="nl-NL" sz="2400" smtClean="0">
              <a:solidFill>
                <a:prstClr val="black"/>
              </a:solidFill>
              <a:latin typeface="Times New Roman" pitchFamily="18" charset="0"/>
              <a:cs typeface="Arial" charset="0"/>
            </a:endParaRPr>
          </a:p>
        </p:txBody>
      </p:sp>
      <p:sp>
        <p:nvSpPr>
          <p:cNvPr id="1101" name="AutoShape 77" descr="data:image/jpeg;base64,/9j/4AAQSkZJRgABAQAAAQABAAD/2wCEAAkGBhQQEBQUExISFRUWFhgUEhUQFhQYFhUZHBQVFBkXFRgXHCYgFxklGRcUHy8gIycqLCwsFR8xNTAqNSYsLCkBCQoKDgwOGg8PGjUiHyMqLDUyMjUvKjI1NTUsLCwsLDU1NTE1NSwpLiwvLCwyLCw1LywvNCwsKS00LywsLCwsLP/AABEIAGkBkAMBIgACEQEDEQH/xAAcAAEAAgIDAQAAAAAAAAAAAAAABgcEBQEDCAL/xABXEAABAwIBBQkJCwgIBAcAAAABAAIDBBEFBgcSITETFkFRYXGSlNEXIlNUVYGTs9IUFTI0NVJzdJGhsgg2QmJyorHhIzNlgqO00+IYJGPwJURkg8HCxP/EABoBAQADAQEBAAAAAAAAAAAAAAADBAUBAgb/xAA2EQACAQMBAwYNBQEAAAAAAAAAAQIDBBESkdHSEzFRUoGhBRQhIjJTYXGSorHB8GNygrLCVP/aAAwDAQACEQMRAD8AvFERAFwXjjSy0lZkZSzPc+SMuc43JL39upe4KDfnvHuWfujxNzS8xZ7cfZm60xxppjjUf7n9F4H9+TtXy/IKiAuYbAbSXv1feptFv1n8K4iLVW6q2vcSLTHGohlpFW1F4YI7Rfpv02AycgudTf48yieJYnh7JC2Kj3Ro1aZmkaHHh0RY6uVYvv1R+Tx1iT2VsW3g6dOSqJN9GVHjMqvfwmnTbS9zfCfW8Ct8EPSM7Vz3Pq3wI6bO1cR49SNIc2gsQbgipkuDyd6t+M7B8VHpT7C0qlW/XoQT9+F/plCFOyfpya2v/KNF3Pq3wI6bO1bHAcnMRo5Q+OIW2PYZGWeOI69vEeBZndZPio9KfYTusnxUelPsKCcvCM4uMqcWn7uImhGxhJSjUaa9+4sGB5LQS0tJFy02uOQ21Ltuq57rJ8VHpf8AYprgeOR1cQkjPI5p+Ew8Tl8/Xsq9BaqkcLsNuhd0az0wllmxREVMthERAEREAREQBERAEREAREQBERAEREAREQBERAEREAREQBERAEREAREQBERAEREAWJidRIyMmGISPvYNLg0c5J4FzNiMUZs+WNp4nPaD9hK6/fmDw8PpGdqkjGWU9Odp4lJYxnBqvfTEPEousD2U99MQ8Si6wPZW29+YPDw+kZ2p78weHh9IztVjX+kvm3kGn9R/LuNQcWrx/wCSh6wPZWJWYnVTMLJKOncx3wgaptjz2CxssJZaoblDPSti/TLp2hz+Q22NHFwqI7yZPD0Xpm9i1La3pSipz0xf8uIzq9epGWmGZL+O4kXvV/ZlH1oLn3q/syj60FHN5Mnh6L0zexN5Mnh6L0zexXtFP1q+fiKeufq/68JI/er+zKPrQT3q/syj60FHN5Mnh6L0zexN5Mnh6L0zexNFP1q+fiGufq/68JNsKwGme07vR08TgdWjKHgjnBFjyLO3r4f4GDpfzVd7yZPD0Xpm9i+o8hZXGzZqRxOwNmaSeYAKvO3g3nxhrb92TRrySxyGdm4sPevh/gYOl/NZWHYZSU7i6ERMJFiWu2jl1qvO5fV/9Dpn2U7l9X/0OmfZUMrejJYdzlfntJlXqxeVb/mwtaOYO+C4HmIP8F2KuMAyQr6KXTjMNtj2F50XjiPe6jxHgVisJsLix4Rtssm5oQpSxCakjSt60qkczi4s+kRFVLJwSqqy6z7w0cjoKWMVErCWve4kRMcNRAtrkIOo2sOVTXODiTqbC6uWM2e2F2iRtaT3ocOUaV/MvJ+AUTZ6uCKR2iySaNj3cTXPDSb8GooCczflAYm43HuZo4mxG37zifvW/wAmvyi5A8NrYGOYdRkprtc3lLHEh3mI86uOhyWpYIhFHTQNYBbR3Npv+0SLuPKVS+czMzO+t3TDqUGF7A57WPjY1klyHBoc4WBGidWrWUBe2H4hHURMlieHxvaHMc3YQdh/kqRyqz8VlJW1EDIKVzYpXxtL2y6RANhe0gF/MpzmbwOroqB0FZGYy2ZxiBc13eOa06i0kAaemvPmcX5WrfrEn4igJt/xHV3i9H0Zv9VP+I6u8Xo+jN/qKf5u8gMPnwukllo4HyPiDnuc25cbnWVI+5hhniFN0EBj5rssZcVoTPMyNjhK6O0QcG2AaQe+JN9fGqtxT8oOuinljbBRkMkewEtmvZry0X/pdtgrzwjBIKOPc6eJkTNIu0YxYXNrnn1BePMofjdR9NL6xyA9iYJWmelglcAHSRRyODb2Bcxrja5JtcqssrM4WJsxiSgoYqeQhrXMEje+P9GHuu4vaOEqxck/iFJ9Xh9UxVlF+ezvof8A8oQGQMdyn8RpD0P9ZG54ayhe1uLYa6FrjYSwX0fMCXB3HYPvyK21pcssLjqaCpjlALTE899+iQ0ua4cRBAN+RAbDDsSjqImSxPD45AHMc3YQf+9iylVH5O1Y52GzNcbtjnOhfgDo2PIHJe586k+J52sMp3lj6xhcDYiIPkA53MBH3oCYItHk/lrR4hcUtTHIRrLRdrwOPQcAbctln4pi8VLGZZ5WRRggF8hsASbAX5UBmoo7jWX9DRxxvnqY2iVofFo3c57Tsc1rQTo8uxYz86GHNp4qh1SGxSl7YnOZL3xYQHCwaSLXG3jQEq0lyqKyXzi0rMer6ierPud7NCne8SubbTjOi1tiWjUeAK3sIyqpqundUQzNfCzS05LOaG6I0nX0wDqGtAbdFqGZW0hpzUiph3AEtMumNAHivx8i0MGePCnv0BWMBvYF7JWt6RbYDlNkBNUXxDMHtDmuDmkXa5pBBB2EEbQvmpqWxtc97msa0Xc55DWgcZJ1AIDtRQqfPJhTH6JrGngJYyVzekG2PmupLg2PQVke6U80crOExuBseJw2tPIUBsEWNiGIR08bpZXtjjYLve82a0XtrPOQtRieXtDTQMnkqohHJfcnNJcZLGx0GtBLgDqvZASBFqMmsqqfEYjLTSF7GuLCS1ze+ABtZwHAQtugNXUZNU0jy99PE5ztbnOaCT5yvjelR+Kw9ALGqIsQ0zuclIWX73TZIHW5bOsvjc8T+fQ9GX2lejymPJVW1lN6M+Wn3IyzklR+KwdAKA5QY1TwVD4o8Pp7M1EzMIcTxgDY3iUy3PE/n0PRl7Vi1ODVspvI3DXm1rvikJtxXJVu2qKnPNWepfuZWuIOccU46X+1EF30R+IUXRd2pvoj8Qoui7tUknYY3Fj3YK1w1FrmEEc4JXxug8JgnRPatZVaTWVD5pGY6dRc8+5Ee30R+IUXRd2pvoj8Qoui7tUh3QeEwTontTdB4TBOie1d5Sn1H8UhoqddbER7fRH4hRdF3am+iPxCi6Lu1SHdB4TBOie1N0HhME6J7U5Sn1H8UhoqddbER7fRH4hRdF3avpmVbAQRQ0YINwQ1wIPGDdb/AHQeEwTontX3BIzSGnLgobfvtFl3W5AXbVx1KePQe2R1U6nXWxGF3Vp/Awfv9qd1WfwMH7/apX7owv51F/hLn3ThfzqL/CVDlLb/AJn3lzk7j167iJ91WfwMH7/andWn8DD9r+1Ss1OGfOov8JbSLAqYgObBAQdYIY3zEal4lcWkfSt2j1Gjcy9Gsmd2FV+7wsk0XM0wDovFiFmLgBcrDbTfkNhJpeUwsYwtlVBLBIDoSsdG622zha45Rt8y8qZZ5uKvC5CJY3Piv3k8YJjcOC5/Qd+qfNdemctMsI8KpvdErJHt02stFa93XsdZAtqUcyUzxUuKVTaVkMzXPa43lDNGzWlxBsTfUFw6UpgGeDEqMBrajdWDUGVLRIObS1OA86sHJ/8AKOa4htZTaHHJTEkDlMbtduZxVgYzmrw2quX0kbXH9KG8TufvLA+cKgs6+b9mEVEbYpHPilaXMEltNpa6xaSAA4axY2CA9O4Ti0VVC2aCRskbxdrm7D/8g8YOsLyXnG+Vq36xJ+Iq0fybMQeRWQkkxt3KRo4GudptdbnDW9FVdnF+Vq36xJ+IoDZYTnexGkgjgimY2ONuiwGKIkDlJFysvu6Yr4eP0MXsq7c2WEQvwijc6GFxMIuXRsJOs7SRrUn94qfxeD0UfYgNVm7xmSswymnmcHSSNJeQA0EiRzdg1DUAvKOUPxuo+ml9Y5ezoYGsaGsa1rRsDQABzALxjlD8bqPppfWOQHrzJP4hSfV4fVMVNZT5Tx4blZJUTNe5jYg0iMAuu6nDRqJHGrlyT+IUn1eH1TFV+5B2Wrg4Agw7HAEfFhxoDZH8oig8DV9BntrUY7nDrcbidS4bQzsZKNCWeXUA06nDS+AwEaibk2vYK4xh8Y2Rx+Zrexd4agKuq829VTYGKCicwzSv0quQuLA4EHSDTa9tTGcoB41Isms19DRwMjNNDK8NG6SSsD3PdbWbuvYXvYDYF0Z0MvzhUEYiYJKmdxZAw3IFrXcQNZ1uaAOEnkUYo832NVgElXi0kBdr3KC/eX4CGFrQeQXQGuzu5NRYTJSYjRMED2zaL2x6mOOiXg6I1C4a9pA1EOUvz399gc5/WiI9K1VpnZyCmw+kjklxKoqg6YMEcwcADucjtIXe7Xqt/eVk56fkGb/2fWMQGszWZvYZqOKsrWNqJ5WN3PdgHNiiaNCNrWnV8FoN+X7Z7PkhRyMbG6kpyxhc5jDGzRaXW0i0WsCbC/MsfN/8lUX1aL8AUgKApDIzJqlkyjxOF9NC6KNp3ONzGljO/iHejYNp+1WnX4PDTUFRHDEyJhilJbG0NFzG65sOFV9kH+dGLfsn1kSs3KD4pUfQyercgKPzLZGjEoi+rJkpaeQiCA6mOleA573gfCs3QHn5NdsYvm0w+piMbqSFlxZr4WNY9nEWuaNvPqUa/J7H/hB+sSfhYrNQFT5kK2SCSuw2V+l7kl/oifmlzmOA4hcNdb9crByxkkx3GxhjZHMpKcadVofpkaJdzkFzWC+wklZWbf8AOLGOc+tCieT2D11TjWKNo6wUsrZZS8uBJewzuAA1HZ3v2hAXJSZvMOii3NtFT6Nrd+xrnHnc65J5bqtMscDGTddT19FpNppX7lUwAkt+cQL8BaHEX+C5vEbLdbx8e8ss6J9hYGN5qcYrYtyqMVilj0g7Rc11ri9jqbylATbOg4PwSsINwYdIEcIu0gqD5nsgYqqkjrK1onNjFSxy644omOOvR2El5edeznKl2XFE6DJ2eJ7g50dI2Nzhezi1rGki/ASF35ofkSj/AGHetegJPh+FxU7S2GKOJpOkWxNa0E2AvYcNgPsWUiIDiyxMQxSKnAdLI1gJsC82F+K6zF8SwteLOaHDicAR9hXY4z53MclnHkNRvxo/Goekm/Gj8ah6QWw964fAxdBvYnvXD4GLoN7FYzb9Etq3EOK3Stj3kOyqdQVrQfdcDJW/BfpbR81w4R/BRXezT+UqX7+1W371w+Bi6DexYuJYQDG4QsgZJ+iXxNc2/ERxHjWhb+EeRiqcG0vbjcUa9jyrc5JN9u8q7ezT+UqX7+1N7NP5Spfv7V3VuVVTDI6OSGma9psQYG/dxjlXRv3m8HS+gat5K6ksp98eExm7ZPDXdLec72afylS/f2pvZp/KVL9/auN+83g6X0DU37zeDpfQNXdN3098eE5qtej67zPw/N+Ki5hrIZANRLGuIB4r3WZ3KJfGI+g7tWqiziVTBZogaNtmxAD7iuzulVnHF6P+aryh4Rz5sljs3E0ZWGPOi+/ebHuUS+MR9B3ancol8Yj6Du1a7ulVnHF6P+anuSktXJHulUWAOHeRtZZwHznG/DxKpc1r+2jqqTXduLNCjZV5aYQffvNPk9m3bBLukz2y6OtjQCG343X224ApsEsuVg17ipXlqqPJtUaEKMdMFgIiKAmI5nByX98sPmpwQHuAdETsD2nSbfiB2edeV4JKnC6xrtF0NRC+4DxrBGrWD8JpFxxEFey1rcXydpqsWqKeKUDZurGuI5iRceZAUxF+UpKGWdQxl9tZbK4NJ49EtJHNc86rrKPKKrxusDnML5CAyKKBpIaL30Wt1k6ySSeNejO5BhV7+4Y+lLb7NOykGEZOU1ILU9PDFfbubGtJ5ztKAi2aTII4VRkS23eYh81rEMAFmRgjba5JOy7ivPWcX5WrfrEn4ivYC1FRkjRyOc99HTOc43c50UZLidpJI1lAecMEz019HTxwRbhoRN0GaUdzbXtOlrWd/wAQOJ/+m9F/uV/byaDxGl9DH2JvJoPEaX0MfYgIzmey2qMVpppKjc9JkoY3c26ItoNdr1nXclebMoPjdR9NL6xy9kYdhENMC2CGOIE3cImNaCbWuQ0azZYL8jKFxJNFSkkkkmGMkkm5J1caA+sk/iFJ9Xh9UxVlF+ezvoT/AJUK4YYWsaGtAa1oDWhosAALAAcAssUYLBu+77jFu1rbroN3S1tG2la9rakBmoiICoc+VDJFNQYgxhkZTSDdQOC0jJGk8QOi5t+A241MMPzq4ZNEJBWwsuLlkztCRvIWnWTzXClcsIe0tcA5pFiHAEEcIIO0KLuzWYWX6fuGC/EAQ3oA6P3ICn88mWBxRjH07XGigk0N2cC0SzPaTZgdrIa1h5e+PGFZGed18BmI4dx9YxTOoyfppImwvp4XRNN2RujaWNOsXa21htP2rvrMMimj3KSKN8ervHtBbq2d6dWqwQGozf8AyVRfVovwBb8r4p6dsbGsY1rWtAa1rQAGgagABsC7EBSeEY7Dh2VOIGqeImzNsx79TdZikbc8AIB18YVnVWOwVdFUup5o5Wtjla50Tg5oduRNrjVexH2rtx7I6jriDU00UpaLNc4WcBxBzSDbkuu3B8maajhdDTwMjjcSXsFyHEgNJdpE31ADXxICDfk9/JB+sSfwYrNWLh2FxUzNCGKOJlydGJoa252mw4VlICo8235xYxzn1qxctoJcDxkYrHG6SmnGhVBn6JIAdfivoteCdVwQrapsHgikfLHDGyST+sexjQ5+u/fEC518ayZoGvaWuaHNIs5rgCCOIg7QgIrQ51cMmj0xWwNFrlsrtB45C11jfmuoHlJlTJlBWw0WHOlbTxv3SpqWabNWzVsOiATYH4TiNVgp7LmpwtztI0MN/wBXSa3og2+5SDDMIhpmaEEUcTPmxNDRzm20oCPZzYw3BawDYICBw6gWgLrzQ/IlH+w71r1K6ujZKxzJGNexws5rwC1w4iDtSjomQsbHExrGN1NYwBrRrvqA1DWSgO5ERAEREBwQtBPhVcXHQrWBt+9DoGEgcRI2qQIpKdR0+ZLtSf1I501Pnz2Nr6Eb96cQ8ej6uztT3pxDx6Pq7O1SRFL41Poj8MdxH4vHpfxS3kYdgdcdtbCeemYtLWYi+F7mSYlA17dRBo/9utWCtFlNklHXNFzoSN+DI0XNuFpHCP4Kxb3UdeKqSXsjHcQV7eWnNLOfbKW8i8WOjSGlicGjfXo0ljbku1SAZY0Hho+g72Fou5KPGT6Me0nclHjJ9GPaV+ovB9TnqPsSX0iUoO9hzU12tv6s32/Kg8NH0H+ym/PD/Cx+jf7K0PclHjJ9GPaWzwDNzFTS7o95lI+AHNADT861zc8XEoJ07CMW41JN9H4ieE71ySlCKX57SURRscAQ1tiLi7bH7CLhdwSy5WMzUSwEREOhERALpda3KDD5p4HMp6g00hIIlaxryADcjRdq1jUop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1FAt5WK+XJOrQJvKxXy5J1aBAT26LQZLYJVUxk91V7qvS0dDSiZHudtLStobb3HRW/QBERAEREAREQBERAEREAREQBERAEREAREQHzJIGgkkAAXJOoAcJJ4lD3Zz4Xkmnpa+qjaSDNSU+lFq1HRc5zdPnaCFxnXlcaFsLXFvuqogpXObtDZJAHfaAR51LKOjZDGyONoaxjQ1jWiwaALADzIDWYbldT1NK+pieXRxh5kGiQ9hY0ucxzDra4AbCuclcq4MSg3anLi0OLCHt0XNIANiL6tRB5isXG8EhgpsQljZovnhkfMQXd+4QvaHWJsDbiAvwqHZCONFLQO2Q4jRwsdxNqYYhonkL4rjlLORAWlI8NBJIAGsk7AOMrR5L5Z0+IxySU5eWRvLHF7S250Q67RwixCwM4VU50MdFG4iWuk3AEbWRW0p5PNHcc7wsPIOnbG/FWMAa1lWWMaNga2mhaAPMAgN3kllnT4pE6SnLrMdoOEjdFwNg4G19hB1Hn4lvSVT+b5xomYXU7IayH3HUcAErZJH07zykacd+ZTnODib46TcYTaoqnilg/VL7hz9XA1mm6/IgMrJnLSnxF07acuduDgx7nNs030rFhv3zTonWs3A8djrIzJFpaIkkiOmLHSjeWO4TquFE83+Hsp8QxOGMWZF7jjYORtMWjz8J5SVmZrPiUn1ur/zD0BMUREAREQBERAEREAREQBERAEREAREQBERAEREAREQBERAEREAREQBERAEREAREQBERAEREAREQEZziYHJV0LmwWM8T2VEAPC+N4eG+exHnXXhOcqhmh031EcD2j+mhqHCOSJ36TXNdY6jfWNqlD9i8+Z7/AJZp+Zn4wgLQGUzq+ixCRsWjTCKVtLK7SBqBuL9N4aQLMvYA8OtYEeCOq8nKURap4qeCopiNoljaHstz2Lf7ymsvxZ30R/AVxgnxaH6Nn4QgIXkBXnFquTEnNLY44m0tMx3A4gSVDh/fIYDxNKz8i/67GPrr/wDLxLe5K/Fx+3J6xy5wj4VV9MfVsQEMyXwD3dkvBADZ5hLoXbNGVsr3xuB4O+A18pXzkJiUmMVjayVha2jhFO1jhb/mnge6HgcFg0N/vBTfJj4pD+z/APYr4yd+DL9PN+NAaPJL5Xxj9ul9Q5feaw/8lJ9bq/8AMPW5wz41Vc8X4CmTP9SfppvWvQG4REQBERAEREAREQBERAEREAREQBERAEREAREQBERAf//Z"/>
          <p:cNvSpPr>
            <a:spLocks noChangeAspect="1" noChangeArrowheads="1"/>
          </p:cNvSpPr>
          <p:nvPr userDrawn="1"/>
        </p:nvSpPr>
        <p:spPr bwMode="auto">
          <a:xfrm>
            <a:off x="155575" y="-144463"/>
            <a:ext cx="304800" cy="304801"/>
          </a:xfrm>
          <a:prstGeom prst="rect">
            <a:avLst/>
          </a:prstGeom>
          <a:noFill/>
        </p:spPr>
        <p:txBody>
          <a:bodyPr/>
          <a:lstStyle/>
          <a:p>
            <a:pPr fontAlgn="base">
              <a:spcBef>
                <a:spcPct val="0"/>
              </a:spcBef>
              <a:spcAft>
                <a:spcPct val="0"/>
              </a:spcAft>
            </a:pPr>
            <a:endParaRPr lang="nl-NL" sz="2400" smtClean="0">
              <a:solidFill>
                <a:prstClr val="black"/>
              </a:solidFill>
              <a:latin typeface="Times New Roman" pitchFamily="18" charset="0"/>
              <a:cs typeface="Arial" charset="0"/>
            </a:endParaRPr>
          </a:p>
        </p:txBody>
      </p:sp>
      <p:graphicFrame>
        <p:nvGraphicFramePr>
          <p:cNvPr id="1026" name="Object 84"/>
          <p:cNvGraphicFramePr>
            <a:graphicFrameLocks noChangeAspect="1"/>
          </p:cNvGraphicFramePr>
          <p:nvPr/>
        </p:nvGraphicFramePr>
        <p:xfrm>
          <a:off x="228600" y="304800"/>
          <a:ext cx="1219200" cy="406400"/>
        </p:xfrm>
        <a:graphic>
          <a:graphicData uri="http://schemas.openxmlformats.org/presentationml/2006/ole">
            <p:oleObj spid="_x0000_s6146" name="Bitmap Image" r:id="rId6" imgW="1580952" imgH="542857" progId="PBrush">
              <p:embed/>
            </p:oleObj>
          </a:graphicData>
        </a:graphic>
      </p:graphicFrame>
      <p:sp>
        <p:nvSpPr>
          <p:cNvPr id="27" name="Rectangle 26"/>
          <p:cNvSpPr/>
          <p:nvPr userDrawn="1"/>
        </p:nvSpPr>
        <p:spPr>
          <a:xfrm>
            <a:off x="-11113" y="914400"/>
            <a:ext cx="9144001" cy="5029200"/>
          </a:xfrm>
          <a:prstGeom prst="rect">
            <a:avLst/>
          </a:prstGeom>
          <a:blipFill>
            <a:blip r:embed="rId7" cstate="print"/>
            <a:tile tx="0" ty="0" sx="100000" sy="100000" flip="none" algn="tl"/>
          </a:blipFill>
          <a:ln>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marL="342900" indent="-342900" fontAlgn="base">
              <a:spcBef>
                <a:spcPct val="20000"/>
              </a:spcBef>
              <a:spcAft>
                <a:spcPct val="0"/>
              </a:spcAft>
            </a:pPr>
            <a:endParaRPr lang="en-GB" sz="2800" smtClean="0">
              <a:solidFill>
                <a:prstClr val="white"/>
              </a:solidFill>
              <a:latin typeface="Arial" charset="0"/>
              <a:cs typeface="Arial" charset="0"/>
            </a:endParaRPr>
          </a:p>
          <a:p>
            <a:pPr marL="342900" indent="-342900" algn="ctr" fontAlgn="base">
              <a:spcBef>
                <a:spcPct val="0"/>
              </a:spcBef>
              <a:spcAft>
                <a:spcPct val="0"/>
              </a:spcAft>
            </a:pPr>
            <a:endParaRPr lang="nl-NL" sz="2400" smtClean="0">
              <a:solidFill>
                <a:srgbClr val="FFFFFF"/>
              </a:solidFill>
              <a:ea typeface="MS PGothic" pitchFamily="34" charset="-128"/>
              <a:cs typeface="Arial" charset="0"/>
            </a:endParaRPr>
          </a:p>
        </p:txBody>
      </p:sp>
      <p:grpSp>
        <p:nvGrpSpPr>
          <p:cNvPr id="2" name="Group 12"/>
          <p:cNvGrpSpPr>
            <a:grpSpLocks/>
          </p:cNvGrpSpPr>
          <p:nvPr userDrawn="1"/>
        </p:nvGrpSpPr>
        <p:grpSpPr bwMode="auto">
          <a:xfrm>
            <a:off x="0" y="5603875"/>
            <a:ext cx="9144000" cy="1025525"/>
            <a:chOff x="1" y="5603532"/>
            <a:chExt cx="9144000" cy="1025868"/>
          </a:xfrm>
        </p:grpSpPr>
        <p:grpSp>
          <p:nvGrpSpPr>
            <p:cNvPr id="3" name="Group 13"/>
            <p:cNvGrpSpPr>
              <a:grpSpLocks/>
            </p:cNvGrpSpPr>
            <p:nvPr/>
          </p:nvGrpSpPr>
          <p:grpSpPr bwMode="auto">
            <a:xfrm rot="-9828288">
              <a:off x="609600" y="5791200"/>
              <a:ext cx="533400" cy="838200"/>
              <a:chOff x="4239" y="4821"/>
              <a:chExt cx="2665" cy="2608"/>
            </a:xfrm>
          </p:grpSpPr>
          <p:sp>
            <p:nvSpPr>
              <p:cNvPr id="24" name="AutoShape 3"/>
              <p:cNvSpPr>
                <a:spLocks noChangeArrowheads="1"/>
              </p:cNvSpPr>
              <p:nvPr/>
            </p:nvSpPr>
            <p:spPr bwMode="auto">
              <a:xfrm rot="-1733239">
                <a:off x="4239" y="4821"/>
                <a:ext cx="2665" cy="2609"/>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1F497D"/>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5" name="AutoShape 4"/>
              <p:cNvSpPr>
                <a:spLocks noChangeArrowheads="1"/>
              </p:cNvSpPr>
              <p:nvPr/>
            </p:nvSpPr>
            <p:spPr bwMode="auto">
              <a:xfrm rot="-1733239">
                <a:off x="4748" y="5294"/>
                <a:ext cx="2030" cy="177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548DD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6" name="AutoShape 5"/>
              <p:cNvSpPr>
                <a:spLocks noChangeArrowheads="1"/>
              </p:cNvSpPr>
              <p:nvPr/>
            </p:nvSpPr>
            <p:spPr bwMode="auto">
              <a:xfrm rot="-1733239">
                <a:off x="4868" y="5524"/>
                <a:ext cx="1586" cy="130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B8CCE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grpSp>
        <p:grpSp>
          <p:nvGrpSpPr>
            <p:cNvPr id="4" name="Group 6"/>
            <p:cNvGrpSpPr>
              <a:grpSpLocks/>
            </p:cNvGrpSpPr>
            <p:nvPr/>
          </p:nvGrpSpPr>
          <p:grpSpPr bwMode="auto">
            <a:xfrm rot="1392897">
              <a:off x="144612" y="5603532"/>
              <a:ext cx="429851" cy="822026"/>
              <a:chOff x="4239" y="4821"/>
              <a:chExt cx="2665" cy="2608"/>
            </a:xfrm>
          </p:grpSpPr>
          <p:sp>
            <p:nvSpPr>
              <p:cNvPr id="21" name="AutoShape 7"/>
              <p:cNvSpPr>
                <a:spLocks noChangeArrowheads="1"/>
              </p:cNvSpPr>
              <p:nvPr/>
            </p:nvSpPr>
            <p:spPr bwMode="auto">
              <a:xfrm rot="-1733239">
                <a:off x="4239" y="4821"/>
                <a:ext cx="2667" cy="261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1F497D"/>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2" name="AutoShape 8"/>
              <p:cNvSpPr>
                <a:spLocks noChangeArrowheads="1"/>
              </p:cNvSpPr>
              <p:nvPr/>
            </p:nvSpPr>
            <p:spPr bwMode="auto">
              <a:xfrm rot="-1733239">
                <a:off x="4407" y="5179"/>
                <a:ext cx="2087" cy="1794"/>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548DD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3" name="AutoShape 9"/>
              <p:cNvSpPr>
                <a:spLocks noChangeArrowheads="1"/>
              </p:cNvSpPr>
              <p:nvPr/>
            </p:nvSpPr>
            <p:spPr bwMode="auto">
              <a:xfrm rot="-1733239">
                <a:off x="4826" y="5514"/>
                <a:ext cx="1594" cy="1305"/>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B8CCE4"/>
              </a:solidFill>
              <a:ln w="9525">
                <a:noFill/>
                <a:miter lim="800000"/>
                <a:headEnd/>
                <a:tailEnd/>
              </a:ln>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grpSp>
        <p:grpSp>
          <p:nvGrpSpPr>
            <p:cNvPr id="5" name="Group 8"/>
            <p:cNvGrpSpPr>
              <a:grpSpLocks/>
            </p:cNvGrpSpPr>
            <p:nvPr/>
          </p:nvGrpSpPr>
          <p:grpSpPr bwMode="auto">
            <a:xfrm>
              <a:off x="1" y="5943600"/>
              <a:ext cx="9144000" cy="304800"/>
              <a:chOff x="1" y="5715000"/>
              <a:chExt cx="9144000" cy="522212"/>
            </a:xfrm>
          </p:grpSpPr>
          <p:sp>
            <p:nvSpPr>
              <p:cNvPr id="17" name="Rectangle 3"/>
              <p:cNvSpPr>
                <a:spLocks noChangeArrowheads="1"/>
              </p:cNvSpPr>
              <p:nvPr/>
            </p:nvSpPr>
            <p:spPr bwMode="auto">
              <a:xfrm>
                <a:off x="1" y="5714608"/>
                <a:ext cx="9144000" cy="255752"/>
              </a:xfrm>
              <a:prstGeom prst="rect">
                <a:avLst/>
              </a:prstGeom>
              <a:solidFill>
                <a:srgbClr val="1F497D"/>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18" name="Rectangle 4"/>
              <p:cNvSpPr>
                <a:spLocks noChangeArrowheads="1"/>
              </p:cNvSpPr>
              <p:nvPr/>
            </p:nvSpPr>
            <p:spPr bwMode="auto">
              <a:xfrm>
                <a:off x="1" y="5902341"/>
                <a:ext cx="9144000" cy="144200"/>
              </a:xfrm>
              <a:prstGeom prst="rect">
                <a:avLst/>
              </a:prstGeom>
              <a:solidFill>
                <a:srgbClr val="548DD4"/>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19" name="Rectangle 5"/>
              <p:cNvSpPr>
                <a:spLocks noChangeArrowheads="1"/>
              </p:cNvSpPr>
              <p:nvPr/>
            </p:nvSpPr>
            <p:spPr bwMode="auto">
              <a:xfrm>
                <a:off x="1" y="6046541"/>
                <a:ext cx="9144000" cy="108831"/>
              </a:xfrm>
              <a:prstGeom prst="rect">
                <a:avLst/>
              </a:prstGeom>
              <a:solidFill>
                <a:srgbClr val="C6D9F1"/>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sp>
            <p:nvSpPr>
              <p:cNvPr id="20" name="Rectangle 6"/>
              <p:cNvSpPr>
                <a:spLocks noChangeArrowheads="1"/>
              </p:cNvSpPr>
              <p:nvPr/>
            </p:nvSpPr>
            <p:spPr bwMode="auto">
              <a:xfrm>
                <a:off x="1" y="6166254"/>
                <a:ext cx="9144000" cy="70740"/>
              </a:xfrm>
              <a:prstGeom prst="rect">
                <a:avLst/>
              </a:prstGeom>
              <a:solidFill>
                <a:srgbClr val="FFC000"/>
              </a:solidFill>
              <a:ln w="38100">
                <a:noFill/>
                <a:miter lim="800000"/>
                <a:headEnd/>
                <a:tailEnd/>
              </a:ln>
              <a:effectLst>
                <a:outerShdw dist="28398" dir="3806097" algn="ctr" rotWithShape="0">
                  <a:srgbClr val="7F7F7F">
                    <a:alpha val="50000"/>
                  </a:srgbClr>
                </a:outerShdw>
              </a:effectLst>
            </p:spPr>
            <p:txBody>
              <a:bodyPr/>
              <a:lstStyle/>
              <a:p>
                <a:pPr fontAlgn="base">
                  <a:spcBef>
                    <a:spcPct val="0"/>
                  </a:spcBef>
                  <a:spcAft>
                    <a:spcPct val="0"/>
                  </a:spcAft>
                </a:pPr>
                <a:endParaRPr lang="en-US" sz="2400" smtClean="0">
                  <a:solidFill>
                    <a:prstClr val="black"/>
                  </a:solidFill>
                  <a:latin typeface="Times New Roman" pitchFamily="18" charset="0"/>
                  <a:cs typeface="Arial" charset="0"/>
                </a:endParaRPr>
              </a:p>
            </p:txBody>
          </p:sp>
        </p:grpSp>
      </p:grpSp>
    </p:spTree>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Century Gothic" pitchFamily="34" charset="0"/>
        </a:defRPr>
      </a:lvl2pPr>
      <a:lvl3pPr algn="l" rtl="0" eaLnBrk="0" fontAlgn="base" hangingPunct="0">
        <a:spcBef>
          <a:spcPct val="0"/>
        </a:spcBef>
        <a:spcAft>
          <a:spcPct val="0"/>
        </a:spcAft>
        <a:defRPr sz="3600">
          <a:solidFill>
            <a:schemeClr val="tx2"/>
          </a:solidFill>
          <a:latin typeface="Century Gothic" pitchFamily="34" charset="0"/>
        </a:defRPr>
      </a:lvl3pPr>
      <a:lvl4pPr algn="l" rtl="0" eaLnBrk="0" fontAlgn="base" hangingPunct="0">
        <a:spcBef>
          <a:spcPct val="0"/>
        </a:spcBef>
        <a:spcAft>
          <a:spcPct val="0"/>
        </a:spcAft>
        <a:defRPr sz="3600">
          <a:solidFill>
            <a:schemeClr val="tx2"/>
          </a:solidFill>
          <a:latin typeface="Century Gothic" pitchFamily="34" charset="0"/>
        </a:defRPr>
      </a:lvl4pPr>
      <a:lvl5pPr algn="l" rtl="0" eaLnBrk="0" fontAlgn="base" hangingPunct="0">
        <a:spcBef>
          <a:spcPct val="0"/>
        </a:spcBef>
        <a:spcAft>
          <a:spcPct val="0"/>
        </a:spcAft>
        <a:defRPr sz="3600">
          <a:solidFill>
            <a:schemeClr val="tx2"/>
          </a:solidFill>
          <a:latin typeface="Century Gothic" pitchFamily="34" charset="0"/>
        </a:defRPr>
      </a:lvl5pPr>
      <a:lvl6pPr marL="457200" algn="l" rtl="0" fontAlgn="base">
        <a:spcBef>
          <a:spcPct val="0"/>
        </a:spcBef>
        <a:spcAft>
          <a:spcPct val="0"/>
        </a:spcAft>
        <a:defRPr sz="3600">
          <a:solidFill>
            <a:schemeClr val="tx2"/>
          </a:solidFill>
          <a:latin typeface="Century Gothic" pitchFamily="34" charset="0"/>
        </a:defRPr>
      </a:lvl6pPr>
      <a:lvl7pPr marL="914400" algn="l" rtl="0" fontAlgn="base">
        <a:spcBef>
          <a:spcPct val="0"/>
        </a:spcBef>
        <a:spcAft>
          <a:spcPct val="0"/>
        </a:spcAft>
        <a:defRPr sz="3600">
          <a:solidFill>
            <a:schemeClr val="tx2"/>
          </a:solidFill>
          <a:latin typeface="Century Gothic" pitchFamily="34" charset="0"/>
        </a:defRPr>
      </a:lvl7pPr>
      <a:lvl8pPr marL="1371600" algn="l" rtl="0" fontAlgn="base">
        <a:spcBef>
          <a:spcPct val="0"/>
        </a:spcBef>
        <a:spcAft>
          <a:spcPct val="0"/>
        </a:spcAft>
        <a:defRPr sz="3600">
          <a:solidFill>
            <a:schemeClr val="tx2"/>
          </a:solidFill>
          <a:latin typeface="Century Gothic" pitchFamily="34" charset="0"/>
        </a:defRPr>
      </a:lvl8pPr>
      <a:lvl9pPr marL="1828800" algn="l" rtl="0" fontAlgn="base">
        <a:spcBef>
          <a:spcPct val="0"/>
        </a:spcBef>
        <a:spcAft>
          <a:spcPct val="0"/>
        </a:spcAft>
        <a:defRPr sz="36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610600" cy="762000"/>
          </a:xfrm>
        </p:spPr>
        <p:txBody>
          <a:bodyPr/>
          <a:lstStyle/>
          <a:p>
            <a:r>
              <a:rPr lang="en-US" dirty="0" smtClean="0"/>
              <a:t>Case Study: OPM</a:t>
            </a:r>
            <a:endParaRPr lang="en-US" dirty="0"/>
          </a:p>
        </p:txBody>
      </p:sp>
      <p:sp>
        <p:nvSpPr>
          <p:cNvPr id="3" name="Subtitle 2"/>
          <p:cNvSpPr>
            <a:spLocks noGrp="1"/>
          </p:cNvSpPr>
          <p:nvPr>
            <p:ph idx="1"/>
          </p:nvPr>
        </p:nvSpPr>
        <p:spPr>
          <a:xfrm>
            <a:off x="609600" y="1447800"/>
            <a:ext cx="8534400" cy="4648200"/>
          </a:xfrm>
        </p:spPr>
        <p:txBody>
          <a:bodyPr/>
          <a:lstStyle/>
          <a:p>
            <a:r>
              <a:rPr lang="en-US" dirty="0" smtClean="0"/>
              <a:t>High Delivery Cycle Time Impacting Payment Cycle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6" name="Content Placeholder 5"/>
          <p:cNvSpPr>
            <a:spLocks noGrp="1"/>
          </p:cNvSpPr>
          <p:nvPr>
            <p:ph idx="1"/>
          </p:nvPr>
        </p:nvSpPr>
        <p:spPr/>
        <p:txBody>
          <a:bodyPr/>
          <a:lstStyle/>
          <a:p>
            <a:endParaRPr lang="en-US"/>
          </a:p>
        </p:txBody>
      </p:sp>
      <p:sp>
        <p:nvSpPr>
          <p:cNvPr id="4" name="TextBox 3"/>
          <p:cNvSpPr txBox="1"/>
          <p:nvPr/>
        </p:nvSpPr>
        <p:spPr>
          <a:xfrm>
            <a:off x="381000" y="1828801"/>
            <a:ext cx="8382000" cy="2677656"/>
          </a:xfrm>
          <a:prstGeom prst="rect">
            <a:avLst/>
          </a:prstGeom>
          <a:noFill/>
        </p:spPr>
        <p:txBody>
          <a:bodyPr wrap="square" rtlCol="0">
            <a:spAutoFit/>
          </a:bodyPr>
          <a:lstStyle/>
          <a:p>
            <a:pPr algn="just"/>
            <a:r>
              <a:rPr lang="en-US" sz="2800" dirty="0" smtClean="0"/>
              <a:t>As a pilot exercise, you assign more people to the approval activity and monitor the performance for 16 releases.</a:t>
            </a:r>
          </a:p>
          <a:p>
            <a:pPr algn="just"/>
            <a:endParaRPr lang="en-US" sz="2800" dirty="0" smtClean="0"/>
          </a:p>
          <a:p>
            <a:pPr algn="just"/>
            <a:r>
              <a:rPr lang="en-US" sz="2800" dirty="0" smtClean="0"/>
              <a:t>The cycle time data for these 16 releases is shown on the next slide:</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graphicFrame>
        <p:nvGraphicFramePr>
          <p:cNvPr id="5" name="Table 4"/>
          <p:cNvGraphicFramePr>
            <a:graphicFrameLocks noGrp="1"/>
          </p:cNvGraphicFramePr>
          <p:nvPr/>
        </p:nvGraphicFramePr>
        <p:xfrm>
          <a:off x="762000" y="1676395"/>
          <a:ext cx="8000999" cy="4208701"/>
        </p:xfrm>
        <a:graphic>
          <a:graphicData uri="http://schemas.openxmlformats.org/drawingml/2006/table">
            <a:tbl>
              <a:tblPr firstRow="1" bandRow="1">
                <a:tableStyleId>{69CF1AB2-1976-4502-BF36-3FF5EA218861}</a:tableStyleId>
              </a:tblPr>
              <a:tblGrid>
                <a:gridCol w="429077"/>
                <a:gridCol w="596290"/>
                <a:gridCol w="946490"/>
                <a:gridCol w="1186269"/>
                <a:gridCol w="479554"/>
                <a:gridCol w="870771"/>
                <a:gridCol w="482709"/>
                <a:gridCol w="769812"/>
                <a:gridCol w="1047448"/>
                <a:gridCol w="520571"/>
                <a:gridCol w="672008"/>
              </a:tblGrid>
              <a:tr h="368653">
                <a:tc>
                  <a:txBody>
                    <a:bodyPr/>
                    <a:lstStyle/>
                    <a:p>
                      <a:pPr algn="ctr" fontAlgn="t"/>
                      <a:r>
                        <a:rPr lang="en-US" sz="1100" u="none" strike="noStrike" dirty="0">
                          <a:latin typeface="Calibri" pitchFamily="34" charset="0"/>
                          <a:cs typeface="Calibri" pitchFamily="34" charset="0"/>
                        </a:rPr>
                        <a:t>CR No. </a:t>
                      </a:r>
                      <a:endParaRPr lang="en-US" sz="1100" b="1"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Approval  </a:t>
                      </a:r>
                      <a:endParaRPr lang="en-US" sz="1100" b="1"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Assignment Dev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Requirement Review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Design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Design Review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Coding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Code Review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Assignment to QC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Release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Complexity </a:t>
                      </a:r>
                      <a:endParaRPr lang="en-US" sz="1100" b="1"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13872</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8.20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13875</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4.90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11509</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12864</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13922</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28.00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28.00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16.50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13924</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8.00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13929</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50.67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14112</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56.00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29.00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11172</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15.40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9.80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11204</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29.00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16.50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11272</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23.20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19.80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11305</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10.90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13925</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Medium</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13926</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14.50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14156</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37.33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51.00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25.50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a:t>
                      </a:r>
                      <a:endParaRPr lang="en-US" sz="1100" b="0" i="0" u="none" strike="noStrike">
                        <a:solidFill>
                          <a:srgbClr val="000000"/>
                        </a:solidFill>
                        <a:latin typeface="Calibri" pitchFamily="34" charset="0"/>
                        <a:cs typeface="Calibri" pitchFamily="34" charset="0"/>
                      </a:endParaRPr>
                    </a:p>
                  </a:txBody>
                  <a:tcPr marL="0" marR="0" marT="0" marB="0"/>
                </a:tc>
              </a:tr>
              <a:tr h="240003">
                <a:tc>
                  <a:txBody>
                    <a:bodyPr/>
                    <a:lstStyle/>
                    <a:p>
                      <a:pPr algn="ctr" fontAlgn="t"/>
                      <a:r>
                        <a:rPr lang="en-US" sz="1100" u="none" strike="noStrike" dirty="0">
                          <a:latin typeface="Calibri" pitchFamily="34" charset="0"/>
                          <a:cs typeface="Calibri" pitchFamily="34" charset="0"/>
                        </a:rPr>
                        <a:t>14321</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14.80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10.20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0.20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0.20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0.20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0.80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0.40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0.60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5.60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4" name="TextBox 3"/>
          <p:cNvSpPr txBox="1"/>
          <p:nvPr/>
        </p:nvSpPr>
        <p:spPr>
          <a:xfrm>
            <a:off x="381000" y="1981200"/>
            <a:ext cx="8382000" cy="1384995"/>
          </a:xfrm>
          <a:prstGeom prst="rect">
            <a:avLst/>
          </a:prstGeom>
          <a:noFill/>
        </p:spPr>
        <p:txBody>
          <a:bodyPr wrap="square" rtlCol="0">
            <a:spAutoFit/>
          </a:bodyPr>
          <a:lstStyle/>
          <a:p>
            <a:pPr algn="just"/>
            <a:r>
              <a:rPr lang="en-US" sz="2800" dirty="0" smtClean="0"/>
              <a:t>Using statistical methods, confirm if the pilot process improvement exercise has reduced the total cycle time.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p:txBody>
          <a:bodyPr/>
          <a:lstStyle/>
          <a:p>
            <a:r>
              <a:rPr lang="en-US" b="1" dirty="0" smtClean="0"/>
              <a:t>Case Study – Part I</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4" name="TextBox 3"/>
          <p:cNvSpPr txBox="1"/>
          <p:nvPr/>
        </p:nvSpPr>
        <p:spPr>
          <a:xfrm>
            <a:off x="381000" y="1828801"/>
            <a:ext cx="8382000" cy="3108543"/>
          </a:xfrm>
          <a:prstGeom prst="rect">
            <a:avLst/>
          </a:prstGeom>
          <a:noFill/>
        </p:spPr>
        <p:txBody>
          <a:bodyPr wrap="square" rtlCol="0">
            <a:spAutoFit/>
          </a:bodyPr>
          <a:lstStyle/>
          <a:p>
            <a:pPr algn="just"/>
            <a:r>
              <a:rPr lang="en-US" sz="2800" dirty="0" smtClean="0"/>
              <a:t>The finance department of your organization has raised a concern regarding delays in raising the invoices thereby causing unnecessary delays in the payments.</a:t>
            </a:r>
          </a:p>
          <a:p>
            <a:pPr algn="just"/>
            <a:endParaRPr lang="en-US" sz="2800" dirty="0" smtClean="0"/>
          </a:p>
          <a:p>
            <a:pPr algn="just"/>
            <a:r>
              <a:rPr lang="en-US" sz="2800" dirty="0" smtClean="0"/>
              <a:t>You have been given the task to analyze the situation.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4" name="TextBox 3"/>
          <p:cNvSpPr txBox="1"/>
          <p:nvPr/>
        </p:nvSpPr>
        <p:spPr>
          <a:xfrm>
            <a:off x="381000" y="1600200"/>
            <a:ext cx="8382000" cy="3970318"/>
          </a:xfrm>
          <a:prstGeom prst="rect">
            <a:avLst/>
          </a:prstGeom>
          <a:noFill/>
        </p:spPr>
        <p:txBody>
          <a:bodyPr wrap="square" rtlCol="0">
            <a:spAutoFit/>
          </a:bodyPr>
          <a:lstStyle/>
          <a:p>
            <a:pPr algn="just"/>
            <a:r>
              <a:rPr lang="en-US" sz="2800" dirty="0" smtClean="0"/>
              <a:t>You are planning to conduct this exercise in the following manner:</a:t>
            </a:r>
          </a:p>
          <a:p>
            <a:pPr algn="just"/>
            <a:endParaRPr lang="en-US" sz="2800" dirty="0" smtClean="0"/>
          </a:p>
          <a:p>
            <a:pPr marL="514350" lvl="0" indent="-514350">
              <a:buFont typeface="+mj-lt"/>
              <a:buAutoNum type="arabicPeriod"/>
            </a:pPr>
            <a:r>
              <a:rPr lang="en-US" sz="2800" dirty="0" smtClean="0"/>
              <a:t>Analyze the data pertaining to the problem</a:t>
            </a:r>
          </a:p>
          <a:p>
            <a:pPr marL="514350" lvl="0" indent="-514350">
              <a:buFont typeface="+mj-lt"/>
              <a:buAutoNum type="arabicPeriod"/>
            </a:pPr>
            <a:r>
              <a:rPr lang="en-US" sz="2800" dirty="0" smtClean="0"/>
              <a:t>Make recommendation on the basis of findings</a:t>
            </a:r>
          </a:p>
          <a:p>
            <a:pPr marL="514350" lvl="0" indent="-514350">
              <a:buFont typeface="+mj-lt"/>
              <a:buAutoNum type="arabicPeriod"/>
            </a:pPr>
            <a:r>
              <a:rPr lang="en-US" sz="2800" dirty="0" smtClean="0"/>
              <a:t>Pilot of the proposal</a:t>
            </a:r>
          </a:p>
          <a:p>
            <a:pPr marL="514350" lvl="0" indent="-514350">
              <a:buFont typeface="+mj-lt"/>
              <a:buAutoNum type="arabicPeriod"/>
            </a:pPr>
            <a:r>
              <a:rPr lang="en-US" sz="2800" dirty="0" smtClean="0"/>
              <a:t>Evaluate results of pilot</a:t>
            </a:r>
          </a:p>
          <a:p>
            <a:pPr marL="514350" lvl="0" indent="-514350">
              <a:buFont typeface="+mj-lt"/>
              <a:buAutoNum type="arabicPeriod"/>
            </a:pPr>
            <a:r>
              <a:rPr lang="en-US" sz="2800" dirty="0" smtClean="0"/>
              <a:t>Rollout at organization level</a:t>
            </a:r>
          </a:p>
          <a:p>
            <a:pPr marL="514350" lvl="0" indent="-514350">
              <a:buFont typeface="+mj-lt"/>
              <a:buAutoNum type="arabicPeriod"/>
            </a:pPr>
            <a:r>
              <a:rPr lang="en-US" sz="2800" dirty="0" smtClean="0"/>
              <a:t>Check Post-Implementation Results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610600" cy="914400"/>
          </a:xfrm>
        </p:spPr>
        <p:txBody>
          <a:bodyPr/>
          <a:lstStyle/>
          <a:p>
            <a:r>
              <a:rPr lang="en-US" dirty="0" smtClean="0"/>
              <a:t>Scenario</a:t>
            </a:r>
            <a:endParaRPr lang="en-US" dirty="0"/>
          </a:p>
        </p:txBody>
      </p:sp>
      <p:sp>
        <p:nvSpPr>
          <p:cNvPr id="4" name="TextBox 3"/>
          <p:cNvSpPr txBox="1"/>
          <p:nvPr/>
        </p:nvSpPr>
        <p:spPr>
          <a:xfrm>
            <a:off x="0" y="1447800"/>
            <a:ext cx="9144000" cy="461665"/>
          </a:xfrm>
          <a:prstGeom prst="rect">
            <a:avLst/>
          </a:prstGeom>
          <a:noFill/>
        </p:spPr>
        <p:txBody>
          <a:bodyPr wrap="square" rtlCol="0">
            <a:spAutoFit/>
          </a:bodyPr>
          <a:lstStyle/>
          <a:p>
            <a:pPr algn="ctr"/>
            <a:r>
              <a:rPr lang="en-US" sz="2400" dirty="0" smtClean="0"/>
              <a:t>You perform 5-Why Analysis with your team, shown below:</a:t>
            </a:r>
          </a:p>
        </p:txBody>
      </p:sp>
      <p:grpSp>
        <p:nvGrpSpPr>
          <p:cNvPr id="5" name="Group 4"/>
          <p:cNvGrpSpPr/>
          <p:nvPr/>
        </p:nvGrpSpPr>
        <p:grpSpPr>
          <a:xfrm>
            <a:off x="92005" y="2469119"/>
            <a:ext cx="2362051" cy="1417230"/>
            <a:chOff x="7902" y="680687"/>
            <a:chExt cx="2362051" cy="1417230"/>
          </a:xfrm>
          <a:solidFill>
            <a:schemeClr val="accent2"/>
          </a:solidFill>
        </p:grpSpPr>
        <p:sp>
          <p:nvSpPr>
            <p:cNvPr id="6" name="Rounded Rectangle 5"/>
            <p:cNvSpPr/>
            <p:nvPr/>
          </p:nvSpPr>
          <p:spPr>
            <a:xfrm>
              <a:off x="7902" y="680687"/>
              <a:ext cx="2362051" cy="141723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49411" y="722196"/>
              <a:ext cx="2279033" cy="13342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dirty="0" smtClean="0"/>
                <a:t>Why are the cash flow cycles of projects long?</a:t>
              </a:r>
              <a:endParaRPr lang="en-US" sz="1500" kern="1200" dirty="0"/>
            </a:p>
            <a:p>
              <a:pPr marL="114300" lvl="1" indent="-114300" algn="l" defTabSz="533400">
                <a:lnSpc>
                  <a:spcPct val="90000"/>
                </a:lnSpc>
                <a:spcBef>
                  <a:spcPct val="0"/>
                </a:spcBef>
                <a:spcAft>
                  <a:spcPct val="15000"/>
                </a:spcAft>
                <a:buChar char="••"/>
              </a:pPr>
              <a:r>
                <a:rPr lang="en-US" sz="1200" kern="1200" dirty="0" smtClean="0"/>
                <a:t>Payments are delayed</a:t>
              </a:r>
            </a:p>
          </p:txBody>
        </p:sp>
      </p:grpSp>
      <p:grpSp>
        <p:nvGrpSpPr>
          <p:cNvPr id="8" name="Group 7"/>
          <p:cNvGrpSpPr/>
          <p:nvPr/>
        </p:nvGrpSpPr>
        <p:grpSpPr>
          <a:xfrm>
            <a:off x="2661917" y="2884840"/>
            <a:ext cx="500754" cy="585788"/>
            <a:chOff x="2577814" y="1096408"/>
            <a:chExt cx="500754" cy="585788"/>
          </a:xfrm>
          <a:solidFill>
            <a:schemeClr val="accent2"/>
          </a:solidFill>
        </p:grpSpPr>
        <p:sp>
          <p:nvSpPr>
            <p:cNvPr id="9" name="Right Arrow 8"/>
            <p:cNvSpPr/>
            <p:nvPr/>
          </p:nvSpPr>
          <p:spPr>
            <a:xfrm>
              <a:off x="2577814" y="1096408"/>
              <a:ext cx="500754" cy="5857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Right Arrow 6"/>
            <p:cNvSpPr/>
            <p:nvPr/>
          </p:nvSpPr>
          <p:spPr>
            <a:xfrm>
              <a:off x="2577814" y="1213566"/>
              <a:ext cx="350528" cy="35147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nvGrpSpPr>
          <p:cNvPr id="11" name="Group 10"/>
          <p:cNvGrpSpPr/>
          <p:nvPr/>
        </p:nvGrpSpPr>
        <p:grpSpPr>
          <a:xfrm>
            <a:off x="3398877" y="2469119"/>
            <a:ext cx="2362051" cy="1417230"/>
            <a:chOff x="3314774" y="680687"/>
            <a:chExt cx="2362051" cy="1417230"/>
          </a:xfrm>
          <a:solidFill>
            <a:schemeClr val="accent2"/>
          </a:solidFill>
        </p:grpSpPr>
        <p:sp>
          <p:nvSpPr>
            <p:cNvPr id="12" name="Rounded Rectangle 11"/>
            <p:cNvSpPr/>
            <p:nvPr/>
          </p:nvSpPr>
          <p:spPr>
            <a:xfrm>
              <a:off x="3314774" y="680687"/>
              <a:ext cx="2362051" cy="141723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8"/>
            <p:cNvSpPr/>
            <p:nvPr/>
          </p:nvSpPr>
          <p:spPr>
            <a:xfrm>
              <a:off x="3356283" y="722196"/>
              <a:ext cx="2279033" cy="13342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dirty="0" smtClean="0"/>
                <a:t>Why are the payments delayed?</a:t>
              </a:r>
            </a:p>
            <a:p>
              <a:pPr marL="114300" lvl="1" indent="-114300" algn="l" defTabSz="533400">
                <a:lnSpc>
                  <a:spcPct val="90000"/>
                </a:lnSpc>
                <a:spcBef>
                  <a:spcPct val="0"/>
                </a:spcBef>
                <a:spcAft>
                  <a:spcPct val="15000"/>
                </a:spcAft>
                <a:buChar char="••"/>
              </a:pPr>
              <a:r>
                <a:rPr lang="en-US" sz="1200" kern="1200" dirty="0" smtClean="0"/>
                <a:t>Delivery is not on time</a:t>
              </a:r>
            </a:p>
          </p:txBody>
        </p:sp>
      </p:grpSp>
      <p:grpSp>
        <p:nvGrpSpPr>
          <p:cNvPr id="14" name="Group 13"/>
          <p:cNvGrpSpPr/>
          <p:nvPr/>
        </p:nvGrpSpPr>
        <p:grpSpPr>
          <a:xfrm>
            <a:off x="5968789" y="2884840"/>
            <a:ext cx="500754" cy="585788"/>
            <a:chOff x="5884686" y="1096408"/>
            <a:chExt cx="500754" cy="585788"/>
          </a:xfrm>
          <a:solidFill>
            <a:schemeClr val="accent2"/>
          </a:solidFill>
        </p:grpSpPr>
        <p:sp>
          <p:nvSpPr>
            <p:cNvPr id="15" name="Right Arrow 14"/>
            <p:cNvSpPr/>
            <p:nvPr/>
          </p:nvSpPr>
          <p:spPr>
            <a:xfrm>
              <a:off x="5884686" y="1096408"/>
              <a:ext cx="500754" cy="5857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Right Arrow 10"/>
            <p:cNvSpPr/>
            <p:nvPr/>
          </p:nvSpPr>
          <p:spPr>
            <a:xfrm>
              <a:off x="5884686" y="1213566"/>
              <a:ext cx="350528" cy="35147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nvGrpSpPr>
          <p:cNvPr id="17" name="Group 16"/>
          <p:cNvGrpSpPr/>
          <p:nvPr/>
        </p:nvGrpSpPr>
        <p:grpSpPr>
          <a:xfrm>
            <a:off x="6705749" y="2469119"/>
            <a:ext cx="2362051" cy="1417230"/>
            <a:chOff x="6621646" y="680687"/>
            <a:chExt cx="2362051" cy="1417230"/>
          </a:xfrm>
          <a:solidFill>
            <a:schemeClr val="accent2"/>
          </a:solidFill>
        </p:grpSpPr>
        <p:sp>
          <p:nvSpPr>
            <p:cNvPr id="18" name="Rounded Rectangle 17"/>
            <p:cNvSpPr/>
            <p:nvPr/>
          </p:nvSpPr>
          <p:spPr>
            <a:xfrm>
              <a:off x="6621646" y="680687"/>
              <a:ext cx="2362051" cy="141723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Rounded Rectangle 12"/>
            <p:cNvSpPr/>
            <p:nvPr/>
          </p:nvSpPr>
          <p:spPr>
            <a:xfrm>
              <a:off x="6663155" y="722196"/>
              <a:ext cx="2279033" cy="13342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dirty="0" smtClean="0"/>
                <a:t>Why the delivery is not on time?</a:t>
              </a:r>
            </a:p>
            <a:p>
              <a:pPr marL="114300" lvl="1" indent="-114300" algn="l" defTabSz="533400">
                <a:lnSpc>
                  <a:spcPct val="90000"/>
                </a:lnSpc>
                <a:spcBef>
                  <a:spcPct val="0"/>
                </a:spcBef>
                <a:spcAft>
                  <a:spcPct val="15000"/>
                </a:spcAft>
                <a:buChar char="••"/>
              </a:pPr>
              <a:r>
                <a:rPr lang="en-US" sz="1200" kern="1200" dirty="0" smtClean="0"/>
                <a:t>Work is not completed on time.</a:t>
              </a:r>
            </a:p>
            <a:p>
              <a:pPr marL="114300" lvl="1" indent="-114300" algn="l" defTabSz="533400">
                <a:lnSpc>
                  <a:spcPct val="90000"/>
                </a:lnSpc>
                <a:spcBef>
                  <a:spcPct val="0"/>
                </a:spcBef>
                <a:spcAft>
                  <a:spcPct val="15000"/>
                </a:spcAft>
                <a:buChar char="••"/>
              </a:pPr>
              <a:r>
                <a:rPr lang="en-US" sz="1200" kern="1200" dirty="0" smtClean="0"/>
                <a:t>Work is not delivered on time.</a:t>
              </a:r>
            </a:p>
          </p:txBody>
        </p:sp>
      </p:grpSp>
      <p:grpSp>
        <p:nvGrpSpPr>
          <p:cNvPr id="20" name="Group 19"/>
          <p:cNvGrpSpPr/>
          <p:nvPr/>
        </p:nvGrpSpPr>
        <p:grpSpPr>
          <a:xfrm>
            <a:off x="7593880" y="4094210"/>
            <a:ext cx="585788" cy="500754"/>
            <a:chOff x="7509777" y="2305778"/>
            <a:chExt cx="585788" cy="500754"/>
          </a:xfrm>
          <a:solidFill>
            <a:schemeClr val="accent2"/>
          </a:solidFill>
        </p:grpSpPr>
        <p:sp>
          <p:nvSpPr>
            <p:cNvPr id="21" name="Right Arrow 20"/>
            <p:cNvSpPr/>
            <p:nvPr/>
          </p:nvSpPr>
          <p:spPr>
            <a:xfrm rot="5400000">
              <a:off x="7552294" y="2263261"/>
              <a:ext cx="500754" cy="5857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2" name="Right Arrow 14"/>
            <p:cNvSpPr/>
            <p:nvPr/>
          </p:nvSpPr>
          <p:spPr>
            <a:xfrm>
              <a:off x="7626935" y="2305778"/>
              <a:ext cx="351472" cy="3505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nvGrpSpPr>
          <p:cNvPr id="23" name="Group 22"/>
          <p:cNvGrpSpPr/>
          <p:nvPr/>
        </p:nvGrpSpPr>
        <p:grpSpPr>
          <a:xfrm>
            <a:off x="6705749" y="4831170"/>
            <a:ext cx="2362051" cy="1417230"/>
            <a:chOff x="6621646" y="3042738"/>
            <a:chExt cx="2362051" cy="1417230"/>
          </a:xfrm>
          <a:solidFill>
            <a:schemeClr val="accent2"/>
          </a:solidFill>
        </p:grpSpPr>
        <p:sp>
          <p:nvSpPr>
            <p:cNvPr id="24" name="Rounded Rectangle 23"/>
            <p:cNvSpPr/>
            <p:nvPr/>
          </p:nvSpPr>
          <p:spPr>
            <a:xfrm>
              <a:off x="6621646" y="3042738"/>
              <a:ext cx="2362051" cy="141723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Rounded Rectangle 16"/>
            <p:cNvSpPr/>
            <p:nvPr/>
          </p:nvSpPr>
          <p:spPr>
            <a:xfrm>
              <a:off x="6663155" y="3084247"/>
              <a:ext cx="2279033" cy="13342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dirty="0" smtClean="0"/>
                <a:t>Why is the work not getting completed on time?</a:t>
              </a:r>
            </a:p>
            <a:p>
              <a:pPr marL="114300" lvl="1" indent="-114300" algn="l" defTabSz="533400">
                <a:lnSpc>
                  <a:spcPct val="90000"/>
                </a:lnSpc>
                <a:spcBef>
                  <a:spcPct val="0"/>
                </a:spcBef>
                <a:spcAft>
                  <a:spcPct val="15000"/>
                </a:spcAft>
                <a:buChar char="••"/>
              </a:pPr>
              <a:r>
                <a:rPr lang="en-US" sz="1200" kern="1200" dirty="0" smtClean="0"/>
                <a:t>The work approvals required are delayed.</a:t>
              </a:r>
            </a:p>
          </p:txBody>
        </p:sp>
      </p:grpSp>
      <p:grpSp>
        <p:nvGrpSpPr>
          <p:cNvPr id="26" name="Group 25"/>
          <p:cNvGrpSpPr/>
          <p:nvPr/>
        </p:nvGrpSpPr>
        <p:grpSpPr>
          <a:xfrm>
            <a:off x="5997133" y="5246891"/>
            <a:ext cx="500754" cy="585788"/>
            <a:chOff x="5913030" y="3458459"/>
            <a:chExt cx="500754" cy="585788"/>
          </a:xfrm>
          <a:solidFill>
            <a:schemeClr val="accent2"/>
          </a:solidFill>
        </p:grpSpPr>
        <p:sp>
          <p:nvSpPr>
            <p:cNvPr id="27" name="Right Arrow 26"/>
            <p:cNvSpPr/>
            <p:nvPr/>
          </p:nvSpPr>
          <p:spPr>
            <a:xfrm rot="10800000">
              <a:off x="5913030" y="3458459"/>
              <a:ext cx="500754" cy="585788"/>
            </a:xfrm>
            <a:prstGeom prst="rightArrow">
              <a:avLst>
                <a:gd name="adj1" fmla="val 60000"/>
                <a:gd name="adj2" fmla="val 50000"/>
              </a:avLst>
            </a:prstGeom>
            <a:grp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Right Arrow 18"/>
            <p:cNvSpPr/>
            <p:nvPr/>
          </p:nvSpPr>
          <p:spPr>
            <a:xfrm rot="21600000">
              <a:off x="6063256" y="3575617"/>
              <a:ext cx="350528" cy="35147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dirty="0"/>
            </a:p>
          </p:txBody>
        </p:sp>
      </p:grpSp>
      <p:grpSp>
        <p:nvGrpSpPr>
          <p:cNvPr id="29" name="Group 28"/>
          <p:cNvGrpSpPr/>
          <p:nvPr/>
        </p:nvGrpSpPr>
        <p:grpSpPr>
          <a:xfrm>
            <a:off x="3398877" y="4831170"/>
            <a:ext cx="2362051" cy="1417230"/>
            <a:chOff x="3314774" y="3042738"/>
            <a:chExt cx="2362051" cy="1417230"/>
          </a:xfrm>
          <a:solidFill>
            <a:schemeClr val="accent2"/>
          </a:solidFill>
        </p:grpSpPr>
        <p:sp>
          <p:nvSpPr>
            <p:cNvPr id="30" name="Rounded Rectangle 29"/>
            <p:cNvSpPr/>
            <p:nvPr/>
          </p:nvSpPr>
          <p:spPr>
            <a:xfrm>
              <a:off x="3314774" y="3042738"/>
              <a:ext cx="2362051" cy="141723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ed Rectangle 20"/>
            <p:cNvSpPr/>
            <p:nvPr/>
          </p:nvSpPr>
          <p:spPr>
            <a:xfrm>
              <a:off x="3356283" y="3084247"/>
              <a:ext cx="2279033" cy="133421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dirty="0" smtClean="0"/>
                <a:t>Why the work approvals  are delayed ?</a:t>
              </a:r>
            </a:p>
            <a:p>
              <a:pPr marL="114300" lvl="1" indent="-114300" algn="l" defTabSz="533400">
                <a:lnSpc>
                  <a:spcPct val="90000"/>
                </a:lnSpc>
                <a:spcBef>
                  <a:spcPct val="0"/>
                </a:spcBef>
                <a:spcAft>
                  <a:spcPct val="15000"/>
                </a:spcAft>
                <a:buChar char="••"/>
              </a:pPr>
              <a:r>
                <a:rPr lang="en-US" sz="1200" kern="1200" dirty="0" smtClean="0"/>
                <a:t>Resources are not available</a:t>
              </a:r>
            </a:p>
            <a:p>
              <a:pPr marL="114300" lvl="1" indent="-114300" algn="l" defTabSz="533400">
                <a:lnSpc>
                  <a:spcPct val="90000"/>
                </a:lnSpc>
                <a:spcBef>
                  <a:spcPct val="0"/>
                </a:spcBef>
                <a:spcAft>
                  <a:spcPct val="15000"/>
                </a:spcAft>
                <a:buChar char="••"/>
              </a:pPr>
              <a:r>
                <a:rPr lang="en-US" sz="1200" kern="1200" dirty="0" smtClean="0"/>
                <a:t>Resources are not properly managed.</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4" name="TextBox 3"/>
          <p:cNvSpPr txBox="1"/>
          <p:nvPr/>
        </p:nvSpPr>
        <p:spPr>
          <a:xfrm>
            <a:off x="381000" y="1828801"/>
            <a:ext cx="8382000" cy="3108543"/>
          </a:xfrm>
          <a:prstGeom prst="rect">
            <a:avLst/>
          </a:prstGeom>
          <a:noFill/>
        </p:spPr>
        <p:txBody>
          <a:bodyPr wrap="square" rtlCol="0">
            <a:spAutoFit/>
          </a:bodyPr>
          <a:lstStyle/>
          <a:p>
            <a:pPr algn="just"/>
            <a:r>
              <a:rPr lang="en-US" sz="2800" dirty="0" smtClean="0"/>
              <a:t>To strengthen the outcome of the 5-Why analysis, you need to statistically establish the key problem area for longer cycle time.</a:t>
            </a:r>
          </a:p>
          <a:p>
            <a:pPr algn="just"/>
            <a:endParaRPr lang="en-US" sz="2800" dirty="0" smtClean="0"/>
          </a:p>
          <a:p>
            <a:pPr algn="just"/>
            <a:r>
              <a:rPr lang="en-US" sz="2800" dirty="0" smtClean="0"/>
              <a:t>Therefore, you gather the cycle time related data for past 19 releases. The data is shown on the next slide.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4" name="TextBox 3"/>
          <p:cNvSpPr txBox="1"/>
          <p:nvPr/>
        </p:nvSpPr>
        <p:spPr>
          <a:xfrm>
            <a:off x="381000" y="1524000"/>
            <a:ext cx="8382000" cy="4524315"/>
          </a:xfrm>
          <a:prstGeom prst="rect">
            <a:avLst/>
          </a:prstGeom>
          <a:noFill/>
        </p:spPr>
        <p:txBody>
          <a:bodyPr wrap="square" rtlCol="0">
            <a:spAutoFit/>
          </a:bodyPr>
          <a:lstStyle/>
          <a:p>
            <a:pPr algn="just"/>
            <a:r>
              <a:rPr lang="en-US" sz="2400" dirty="0" smtClean="0"/>
              <a:t>Based on the sensitivity analysis, it is identified that 63.3% time is taken in the Approval stage. The simulation result also shows a wide range of cycle time ranging from about 5 days to 170 days. </a:t>
            </a:r>
          </a:p>
          <a:p>
            <a:pPr algn="just"/>
            <a:endParaRPr lang="en-US" sz="2400" dirty="0" smtClean="0"/>
          </a:p>
          <a:p>
            <a:pPr algn="just"/>
            <a:r>
              <a:rPr lang="en-US" sz="2400" dirty="0" smtClean="0"/>
              <a:t>As a project manager, you wonder if the forecast cycle time is showing the correct picture and what if complexity (complex and medium) of requests is causing this wider spread in the cycle time forecast.</a:t>
            </a:r>
          </a:p>
          <a:p>
            <a:pPr algn="just"/>
            <a:endParaRPr lang="en-US" sz="2400" dirty="0" smtClean="0"/>
          </a:p>
          <a:p>
            <a:pPr algn="just"/>
            <a:r>
              <a:rPr lang="en-US" sz="2400" dirty="0" smtClean="0"/>
              <a:t>Validate your understanding using H</a:t>
            </a:r>
            <a:r>
              <a:rPr lang="en-US" sz="2400" b="1" dirty="0" smtClean="0"/>
              <a:t>ypothesis Test </a:t>
            </a:r>
            <a:r>
              <a:rPr lang="en-US" sz="2400" dirty="0" smtClean="0"/>
              <a:t>on the data shown on the next slide.</a:t>
            </a: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graphicFrame>
        <p:nvGraphicFramePr>
          <p:cNvPr id="4" name="Table 3"/>
          <p:cNvGraphicFramePr>
            <a:graphicFrameLocks noGrp="1"/>
          </p:cNvGraphicFramePr>
          <p:nvPr/>
        </p:nvGraphicFramePr>
        <p:xfrm>
          <a:off x="685801" y="1524000"/>
          <a:ext cx="7772398" cy="4457508"/>
        </p:xfrm>
        <a:graphic>
          <a:graphicData uri="http://schemas.openxmlformats.org/drawingml/2006/table">
            <a:tbl>
              <a:tblPr firstRow="1" bandRow="1">
                <a:tableStyleId>{69CF1AB2-1976-4502-BF36-3FF5EA218861}</a:tableStyleId>
              </a:tblPr>
              <a:tblGrid>
                <a:gridCol w="724887"/>
                <a:gridCol w="724887"/>
                <a:gridCol w="724887"/>
                <a:gridCol w="724887"/>
                <a:gridCol w="724887"/>
                <a:gridCol w="724887"/>
                <a:gridCol w="724887"/>
                <a:gridCol w="724887"/>
                <a:gridCol w="724887"/>
                <a:gridCol w="496682"/>
                <a:gridCol w="751733"/>
              </a:tblGrid>
              <a:tr h="607842">
                <a:tc>
                  <a:txBody>
                    <a:bodyPr/>
                    <a:lstStyle/>
                    <a:p>
                      <a:pPr algn="ctr" fontAlgn="t"/>
                      <a:r>
                        <a:rPr lang="en-US" sz="1100" u="none" strike="noStrike" dirty="0">
                          <a:latin typeface="Calibri" pitchFamily="34" charset="0"/>
                          <a:cs typeface="Calibri" pitchFamily="34" charset="0"/>
                        </a:rPr>
                        <a:t>CR No.</a:t>
                      </a:r>
                      <a:endParaRPr lang="en-US" sz="1100" b="1"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Approval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Assignment Dev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Requirement Review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Design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Design Review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Coding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Code Review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Assignment to QC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Release </a:t>
                      </a:r>
                      <a:endParaRPr lang="en-US" sz="1100" b="1"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Complexity</a:t>
                      </a:r>
                      <a:endParaRPr lang="en-US" sz="1100" b="1" i="0" u="none" strike="noStrike">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dirty="0">
                          <a:latin typeface="Calibri" pitchFamily="34" charset="0"/>
                          <a:cs typeface="Calibri" pitchFamily="34" charset="0"/>
                        </a:rPr>
                        <a:t>9577</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81.80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57.20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0.60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1.40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0.40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3.20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1.60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3.80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32.60</a:t>
                      </a:r>
                      <a:endParaRPr lang="en-US" sz="1100" b="0" i="0" u="none" strike="noStrike" dirty="0">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9868</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44.80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21.40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10230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54.00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10822</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8.40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10839</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10989</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19.00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8.00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10728</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19.40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19.60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9.80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10973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10514</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46.33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27.67</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11132</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11254</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11275</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8442</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99.00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56.00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10025</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69.80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49.20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31.60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11369</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15.00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11371</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14.20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7.80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0.20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11.40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11372</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41.00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31.00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19.00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Complex</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11375</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18.00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12.00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r h="202614">
                <a:tc>
                  <a:txBody>
                    <a:bodyPr/>
                    <a:lstStyle/>
                    <a:p>
                      <a:pPr algn="ctr" fontAlgn="t"/>
                      <a:r>
                        <a:rPr lang="en-US" sz="1100" u="none" strike="noStrike">
                          <a:latin typeface="Calibri" pitchFamily="34" charset="0"/>
                          <a:cs typeface="Calibri" pitchFamily="34" charset="0"/>
                        </a:rPr>
                        <a:t>11376</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21.00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17.00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0.33</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a:latin typeface="Calibri" pitchFamily="34" charset="0"/>
                          <a:cs typeface="Calibri" pitchFamily="34" charset="0"/>
                        </a:rPr>
                        <a:t>7.00</a:t>
                      </a:r>
                      <a:endParaRPr lang="en-US" sz="1100" b="0" i="0" u="none" strike="noStrike">
                        <a:solidFill>
                          <a:srgbClr val="000000"/>
                        </a:solidFill>
                        <a:latin typeface="Calibri" pitchFamily="34" charset="0"/>
                        <a:cs typeface="Calibri" pitchFamily="34" charset="0"/>
                      </a:endParaRPr>
                    </a:p>
                  </a:txBody>
                  <a:tcPr marL="0" marR="0" marT="0" marB="0"/>
                </a:tc>
                <a:tc>
                  <a:txBody>
                    <a:bodyPr/>
                    <a:lstStyle/>
                    <a:p>
                      <a:pPr algn="ctr" fontAlgn="t"/>
                      <a:r>
                        <a:rPr lang="en-US" sz="1100" u="none" strike="noStrike" dirty="0">
                          <a:latin typeface="Calibri" pitchFamily="34" charset="0"/>
                          <a:cs typeface="Calibri" pitchFamily="34" charset="0"/>
                        </a:rPr>
                        <a:t>Medium</a:t>
                      </a:r>
                      <a:endParaRPr lang="en-US" sz="1100" b="0" i="0" u="none" strike="noStrike" dirty="0">
                        <a:solidFill>
                          <a:srgbClr val="000000"/>
                        </a:solidFill>
                        <a:latin typeface="Calibri" pitchFamily="34" charset="0"/>
                        <a:cs typeface="Calibri" pitchFamily="34" charset="0"/>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p:txBody>
          <a:bodyPr/>
          <a:lstStyle/>
          <a:p>
            <a:r>
              <a:rPr lang="en-US" b="1" dirty="0" smtClean="0"/>
              <a:t>Case Study – Part III</a:t>
            </a:r>
            <a:endParaRPr lang="en-US" b="1"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zY4oecJCE2aPB.u6loWPw"/>
</p:tagLst>
</file>

<file path=ppt/theme/theme1.xml><?xml version="1.0" encoding="utf-8"?>
<a:theme xmlns:a="http://schemas.openxmlformats.org/drawingml/2006/main" name="Certificate of completion for 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rtificate of completion for cours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
        <a:dk1>
          <a:srgbClr val="000000"/>
        </a:dk1>
        <a:lt1>
          <a:srgbClr val="FFFFFF"/>
        </a:lt1>
        <a:dk2>
          <a:srgbClr val="0033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MQAS</Template>
  <TotalTime>738</TotalTime>
  <Words>819</Words>
  <Application>Microsoft Office PowerPoint</Application>
  <PresentationFormat>On-screen Show (4:3)</PresentationFormat>
  <Paragraphs>458</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Certificate of completion for course</vt:lpstr>
      <vt:lpstr>Bitmap Image</vt:lpstr>
      <vt:lpstr>Case Study: OPM</vt:lpstr>
      <vt:lpstr>Data Analysis</vt:lpstr>
      <vt:lpstr>Scenario</vt:lpstr>
      <vt:lpstr>Scenario</vt:lpstr>
      <vt:lpstr>Scenario</vt:lpstr>
      <vt:lpstr>Scenario</vt:lpstr>
      <vt:lpstr>Scenario</vt:lpstr>
      <vt:lpstr>Data Analysis</vt:lpstr>
      <vt:lpstr>Data Analysis</vt:lpstr>
      <vt:lpstr>Scenario</vt:lpstr>
      <vt:lpstr>Scenario</vt:lpstr>
      <vt:lpstr>Scenario</vt:lpstr>
    </vt:vector>
  </TitlesOfParts>
  <Company>www.x6x8.com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S/W Development</dc:title>
  <dc:creator>Shailendra Ashta</dc:creator>
  <cp:lastModifiedBy>ashok</cp:lastModifiedBy>
  <cp:revision>94</cp:revision>
  <dcterms:created xsi:type="dcterms:W3CDTF">2013-05-03T05:19:22Z</dcterms:created>
  <dcterms:modified xsi:type="dcterms:W3CDTF">2014-05-08T09:26:47Z</dcterms:modified>
</cp:coreProperties>
</file>